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14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8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34"/>
  </p:notesMasterIdLst>
  <p:sldIdLst>
    <p:sldId id="298" r:id="rId3"/>
    <p:sldId id="299" r:id="rId4"/>
    <p:sldId id="302" r:id="rId5"/>
    <p:sldId id="297" r:id="rId6"/>
    <p:sldId id="295" r:id="rId7"/>
    <p:sldId id="301" r:id="rId8"/>
    <p:sldId id="258" r:id="rId9"/>
    <p:sldId id="262" r:id="rId10"/>
    <p:sldId id="260" r:id="rId11"/>
    <p:sldId id="261" r:id="rId12"/>
    <p:sldId id="300" r:id="rId13"/>
    <p:sldId id="263" r:id="rId14"/>
    <p:sldId id="264" r:id="rId15"/>
    <p:sldId id="265" r:id="rId16"/>
    <p:sldId id="266" r:id="rId17"/>
    <p:sldId id="267" r:id="rId18"/>
    <p:sldId id="268" r:id="rId19"/>
    <p:sldId id="304" r:id="rId20"/>
    <p:sldId id="305" r:id="rId21"/>
    <p:sldId id="278" r:id="rId22"/>
    <p:sldId id="303" r:id="rId23"/>
    <p:sldId id="279" r:id="rId24"/>
    <p:sldId id="280" r:id="rId25"/>
    <p:sldId id="281" r:id="rId26"/>
    <p:sldId id="282" r:id="rId27"/>
    <p:sldId id="284" r:id="rId28"/>
    <p:sldId id="287" r:id="rId29"/>
    <p:sldId id="288" r:id="rId30"/>
    <p:sldId id="289" r:id="rId31"/>
    <p:sldId id="290" r:id="rId32"/>
    <p:sldId id="29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4" autoAdjust="0"/>
    <p:restoredTop sz="94660"/>
  </p:normalViewPr>
  <p:slideViewPr>
    <p:cSldViewPr snapToGrid="0">
      <p:cViewPr>
        <p:scale>
          <a:sx n="123" d="100"/>
          <a:sy n="123" d="100"/>
        </p:scale>
        <p:origin x="-1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5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ustomXml" Target="../customXml/item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5D3FB-4F8C-4ED3-9F15-F33EE2CFC701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4043F-CAFE-49CB-B4F9-5C17621F9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32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102995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6BD8AC-2AF3-4BE9-824A-48B59AD7FB0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102995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+mn-cs"/>
              </a:rPr>
              <a:t>Component</a:t>
            </a:r>
            <a:r>
              <a:rPr lang="en-US" sz="1400" kern="1200" baseline="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+mn-cs"/>
              </a:rPr>
              <a:t> # 2 – superior optics</a:t>
            </a:r>
            <a:endParaRPr lang="en-US" sz="1400" kern="1200" dirty="0">
              <a:solidFill>
                <a:schemeClr val="tx1"/>
              </a:solidFill>
              <a:effectLst/>
              <a:latin typeface="+mn-lt"/>
              <a:ea typeface="MS PGothic" pitchFamily="34" charset="-128"/>
              <a:cs typeface="+mn-cs"/>
            </a:endParaRPr>
          </a:p>
          <a:p>
            <a:pPr eaLnBrk="1" hangingPunct="1">
              <a:lnSpc>
                <a:spcPct val="80000"/>
              </a:lnSpc>
            </a:pPr>
            <a:endParaRPr lang="en-US" sz="1400" kern="1200" dirty="0">
              <a:solidFill>
                <a:schemeClr val="tx1"/>
              </a:solidFill>
              <a:effectLst/>
              <a:latin typeface="+mn-lt"/>
              <a:ea typeface="MS PGothic" pitchFamily="34" charset="-128"/>
              <a:cs typeface="+mn-cs"/>
            </a:endParaRPr>
          </a:p>
          <a:p>
            <a:pPr eaLnBrk="1" hangingPunct="1">
              <a:lnSpc>
                <a:spcPct val="80000"/>
              </a:lnSpc>
            </a:pPr>
            <a:endParaRPr lang="en-US" sz="1400" kern="1200" dirty="0">
              <a:solidFill>
                <a:schemeClr val="tx1"/>
              </a:solidFill>
              <a:effectLst/>
              <a:latin typeface="+mn-lt"/>
              <a:ea typeface="MS PGothic" pitchFamily="34" charset="-128"/>
              <a:cs typeface="+mn-cs"/>
            </a:endParaRPr>
          </a:p>
          <a:p>
            <a:pPr eaLnBrk="1" hangingPunct="1">
              <a:lnSpc>
                <a:spcPct val="80000"/>
              </a:lnSpc>
            </a:pPr>
            <a:endParaRPr lang="en-US" sz="1400" kern="1200" dirty="0">
              <a:solidFill>
                <a:schemeClr val="tx1"/>
              </a:solidFill>
              <a:effectLst/>
              <a:latin typeface="+mn-lt"/>
              <a:ea typeface="MS PGothic" pitchFamily="34" charset="-128"/>
              <a:cs typeface="+mn-cs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+mn-cs"/>
              </a:rPr>
              <a:t>Briefly</a:t>
            </a:r>
            <a:r>
              <a:rPr lang="en-US" sz="1400" kern="1200" baseline="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+mn-cs"/>
              </a:rPr>
              <a:t> explain what white stands for – excellent color correction in the range between 440 – 800 nm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+mn-cs"/>
              </a:rPr>
              <a:t/>
            </a:r>
            <a:b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+mn-cs"/>
              </a:rPr>
            </a:b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3092662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102995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998421-353D-44A4-8D40-3729E593C08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102995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0496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777875" y="255588"/>
            <a:ext cx="8353425" cy="469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9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5725" y="4712491"/>
            <a:ext cx="4986226" cy="446831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 baseline="0"/>
          </a:p>
          <a:p>
            <a:pPr marL="0" indent="0">
              <a:buNone/>
            </a:pPr>
            <a:endParaRPr lang="de-DE" baseline="0" dirty="0"/>
          </a:p>
          <a:p>
            <a:pPr marL="0" indent="0">
              <a:buNone/>
            </a:pPr>
            <a:r>
              <a:rPr lang="de-DE" baseline="0" dirty="0"/>
              <a:t>extensive </a:t>
            </a:r>
            <a:r>
              <a:rPr lang="de-DE" baseline="0" dirty="0" err="1"/>
              <a:t>delipidation</a:t>
            </a:r>
            <a:r>
              <a:rPr lang="de-DE" baseline="0" dirty="0"/>
              <a:t> </a:t>
            </a:r>
            <a:r>
              <a:rPr lang="de-DE" baseline="0" dirty="0" err="1"/>
              <a:t>using</a:t>
            </a:r>
            <a:r>
              <a:rPr lang="de-DE" baseline="0" dirty="0"/>
              <a:t> SDS passive </a:t>
            </a:r>
            <a:r>
              <a:rPr lang="de-DE" baseline="0" dirty="0" err="1"/>
              <a:t>or</a:t>
            </a:r>
            <a:r>
              <a:rPr lang="de-DE" baseline="0" dirty="0"/>
              <a:t> </a:t>
            </a:r>
            <a:r>
              <a:rPr lang="de-DE" baseline="0" dirty="0" err="1"/>
              <a:t>active</a:t>
            </a:r>
            <a:r>
              <a:rPr lang="de-DE" baseline="0" dirty="0"/>
              <a:t> (</a:t>
            </a:r>
            <a:r>
              <a:rPr lang="de-DE" baseline="0" dirty="0" err="1"/>
              <a:t>electrophoresis</a:t>
            </a:r>
            <a:r>
              <a:rPr lang="de-DE" baseline="0" dirty="0"/>
              <a:t>)</a:t>
            </a:r>
          </a:p>
          <a:p>
            <a:pPr marL="0" marR="0" indent="0" algn="l" defTabSz="1029951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/>
              <a:t/>
            </a:r>
            <a:br>
              <a:rPr lang="de-DE" baseline="0" dirty="0"/>
            </a:br>
            <a:r>
              <a:rPr lang="de-DE" baseline="0" dirty="0"/>
              <a:t>Gel </a:t>
            </a:r>
            <a:r>
              <a:rPr lang="de-DE" baseline="0" dirty="0" err="1"/>
              <a:t>network</a:t>
            </a:r>
            <a:r>
              <a:rPr lang="de-DE" baseline="0" dirty="0"/>
              <a:t> </a:t>
            </a:r>
            <a:r>
              <a:rPr lang="de-DE" baseline="0" dirty="0" err="1"/>
              <a:t>provides</a:t>
            </a:r>
            <a:r>
              <a:rPr lang="de-DE" baseline="0" dirty="0"/>
              <a:t> </a:t>
            </a:r>
            <a:r>
              <a:rPr lang="de-DE" baseline="0" dirty="0" err="1"/>
              <a:t>support</a:t>
            </a:r>
            <a:r>
              <a:rPr lang="de-DE" baseline="0" dirty="0"/>
              <a:t> </a:t>
            </a:r>
            <a:r>
              <a:rPr lang="de-DE" baseline="0" dirty="0" err="1"/>
              <a:t>well</a:t>
            </a:r>
            <a:r>
              <a:rPr lang="de-DE" baseline="0" dirty="0"/>
              <a:t> </a:t>
            </a:r>
            <a:r>
              <a:rPr lang="de-DE" baseline="0" dirty="0" err="1"/>
              <a:t>preserving</a:t>
            </a:r>
            <a:r>
              <a:rPr lang="de-DE" baseline="0" dirty="0"/>
              <a:t> </a:t>
            </a:r>
            <a:r>
              <a:rPr lang="de-DE" baseline="0" dirty="0" err="1"/>
              <a:t>structures</a:t>
            </a:r>
            <a:r>
              <a:rPr lang="de-DE" baseline="0" dirty="0"/>
              <a:t> </a:t>
            </a:r>
            <a:r>
              <a:rPr lang="de-DE" baseline="0" dirty="0" err="1"/>
              <a:t>linked</a:t>
            </a:r>
            <a:r>
              <a:rPr lang="de-DE" baseline="0" dirty="0"/>
              <a:t> </a:t>
            </a:r>
            <a:r>
              <a:rPr lang="de-DE" baseline="0" dirty="0" err="1"/>
              <a:t>to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hydrogel</a:t>
            </a:r>
            <a:endParaRPr lang="de-DE" baseline="0" dirty="0"/>
          </a:p>
          <a:p>
            <a:pPr marL="342900" indent="-342900">
              <a:buAutoNum type="arabicPeriod"/>
            </a:pPr>
            <a:endParaRPr lang="de-DE" baseline="0" dirty="0"/>
          </a:p>
          <a:p>
            <a:pPr marL="342900" indent="-342900">
              <a:buAutoNum type="arabicPeriod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5316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102995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2C8928-FF3F-44CC-9E36-8F737FBCFB6B}" type="slidenum">
              <a:rPr kumimoji="0" lang="en-US" alt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102995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17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 baseline="0" dirty="0" err="1"/>
              <a:t>Additionally</a:t>
            </a:r>
            <a:r>
              <a:rPr lang="de-DE" altLang="de-DE" baseline="0" dirty="0"/>
              <a:t>: </a:t>
            </a:r>
            <a:r>
              <a:rPr lang="de-DE" altLang="de-DE" baseline="0" dirty="0" err="1"/>
              <a:t>many</a:t>
            </a:r>
            <a:r>
              <a:rPr lang="de-DE" altLang="de-DE" baseline="0" dirty="0"/>
              <a:t> </a:t>
            </a:r>
            <a:r>
              <a:rPr lang="de-DE" altLang="de-DE" baseline="0" dirty="0" err="1"/>
              <a:t>frequently</a:t>
            </a:r>
            <a:r>
              <a:rPr lang="de-DE" altLang="de-DE" baseline="0" dirty="0"/>
              <a:t> </a:t>
            </a:r>
            <a:r>
              <a:rPr lang="de-DE" altLang="de-DE" baseline="0" dirty="0" err="1"/>
              <a:t>used</a:t>
            </a:r>
            <a:r>
              <a:rPr lang="de-DE" altLang="de-DE" baseline="0" dirty="0"/>
              <a:t> </a:t>
            </a:r>
            <a:r>
              <a:rPr lang="de-DE" altLang="de-DE" baseline="0" dirty="0" err="1"/>
              <a:t>mounting</a:t>
            </a:r>
            <a:r>
              <a:rPr lang="de-DE" altLang="de-DE" baseline="0" dirty="0"/>
              <a:t> </a:t>
            </a:r>
            <a:r>
              <a:rPr lang="de-DE" altLang="de-DE" baseline="0" dirty="0" err="1"/>
              <a:t>media</a:t>
            </a:r>
            <a:r>
              <a:rPr lang="de-DE" altLang="de-DE" baseline="0" dirty="0"/>
              <a:t> </a:t>
            </a:r>
            <a:r>
              <a:rPr lang="de-DE" altLang="de-DE" baseline="0" dirty="0" err="1"/>
              <a:t>for</a:t>
            </a:r>
            <a:r>
              <a:rPr lang="de-DE" altLang="de-DE" baseline="0" dirty="0"/>
              <a:t> </a:t>
            </a:r>
            <a:r>
              <a:rPr lang="de-DE" altLang="de-DE" baseline="0" dirty="0" err="1"/>
              <a:t>fixed</a:t>
            </a:r>
            <a:r>
              <a:rPr lang="de-DE" altLang="de-DE" baseline="0" dirty="0"/>
              <a:t> </a:t>
            </a:r>
            <a:r>
              <a:rPr lang="de-DE" altLang="de-DE" baseline="0" dirty="0" err="1"/>
              <a:t>samples</a:t>
            </a:r>
            <a:r>
              <a:rPr lang="de-DE" altLang="de-DE" baseline="0" dirty="0"/>
              <a:t> </a:t>
            </a:r>
            <a:r>
              <a:rPr lang="de-DE" altLang="de-DE" baseline="0" dirty="0" err="1"/>
              <a:t>are</a:t>
            </a:r>
            <a:r>
              <a:rPr lang="de-DE" altLang="de-DE" baseline="0" dirty="0"/>
              <a:t> </a:t>
            </a:r>
            <a:r>
              <a:rPr lang="de-DE" altLang="de-DE" baseline="0" dirty="0" err="1"/>
              <a:t>glycerol-based</a:t>
            </a:r>
            <a:r>
              <a:rPr lang="de-DE" altLang="de-DE" baseline="0" dirty="0"/>
              <a:t> </a:t>
            </a:r>
            <a:r>
              <a:rPr lang="de-DE" altLang="de-DE" baseline="0" dirty="0" err="1"/>
              <a:t>and</a:t>
            </a:r>
            <a:r>
              <a:rPr lang="de-DE" altLang="de-DE" baseline="0" dirty="0"/>
              <a:t> </a:t>
            </a:r>
            <a:r>
              <a:rPr lang="de-DE" altLang="de-DE" baseline="0" dirty="0" err="1"/>
              <a:t>hence</a:t>
            </a:r>
            <a:r>
              <a:rPr lang="de-DE" altLang="de-DE" baseline="0" dirty="0"/>
              <a:t> </a:t>
            </a:r>
            <a:r>
              <a:rPr lang="de-DE" altLang="de-DE" baseline="0" dirty="0" err="1"/>
              <a:t>have</a:t>
            </a:r>
            <a:r>
              <a:rPr lang="de-DE" altLang="de-DE" baseline="0" dirty="0"/>
              <a:t> an RI </a:t>
            </a:r>
            <a:r>
              <a:rPr lang="de-DE" altLang="de-DE" baseline="0" dirty="0" err="1"/>
              <a:t>close</a:t>
            </a:r>
            <a:r>
              <a:rPr lang="de-DE" altLang="de-DE" baseline="0" dirty="0"/>
              <a:t> </a:t>
            </a:r>
            <a:r>
              <a:rPr lang="de-DE" altLang="de-DE" baseline="0" dirty="0" err="1"/>
              <a:t>to</a:t>
            </a:r>
            <a:r>
              <a:rPr lang="de-DE" altLang="de-DE" baseline="0" dirty="0"/>
              <a:t> </a:t>
            </a:r>
            <a:r>
              <a:rPr lang="de-DE" altLang="de-DE" baseline="0" dirty="0" err="1"/>
              <a:t>that</a:t>
            </a:r>
            <a:r>
              <a:rPr lang="de-DE" altLang="de-DE" baseline="0" dirty="0"/>
              <a:t> </a:t>
            </a:r>
            <a:r>
              <a:rPr lang="de-DE" altLang="de-DE" baseline="0" dirty="0" err="1"/>
              <a:t>of</a:t>
            </a:r>
            <a:r>
              <a:rPr lang="de-DE" altLang="de-DE" baseline="0" dirty="0"/>
              <a:t> </a:t>
            </a:r>
            <a:r>
              <a:rPr lang="de-DE" altLang="de-DE" baseline="0" dirty="0" err="1"/>
              <a:t>glycerol</a:t>
            </a:r>
            <a:endParaRPr lang="de-DE" altLang="de-DE" baseline="0" dirty="0"/>
          </a:p>
          <a:p>
            <a:endParaRPr lang="de-DE" altLang="de-DE" baseline="0" dirty="0"/>
          </a:p>
        </p:txBody>
      </p:sp>
    </p:spTree>
    <p:extLst>
      <p:ext uri="{BB962C8B-B14F-4D97-AF65-F5344CB8AC3E}">
        <p14:creationId xmlns:p14="http://schemas.microsoft.com/office/powerpoint/2010/main" val="2704400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Important information</a:t>
            </a:r>
          </a:p>
        </p:txBody>
      </p:sp>
    </p:spTree>
    <p:extLst>
      <p:ext uri="{BB962C8B-B14F-4D97-AF65-F5344CB8AC3E}">
        <p14:creationId xmlns:p14="http://schemas.microsoft.com/office/powerpoint/2010/main" val="2405577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8F7497-461D-40E1-B97A-92F85EFCAE0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8686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de-DE" b="1" dirty="0" err="1"/>
              <a:t>Antibody</a:t>
            </a:r>
            <a:r>
              <a:rPr lang="de-DE" dirty="0"/>
              <a:t>: 150kDa, 10-15nm </a:t>
            </a:r>
            <a:r>
              <a:rPr lang="de-DE" dirty="0" err="1"/>
              <a:t>length</a:t>
            </a:r>
            <a:r>
              <a:rPr lang="de-DE" dirty="0"/>
              <a:t>; + </a:t>
            </a:r>
            <a:r>
              <a:rPr lang="de-DE" dirty="0" err="1"/>
              <a:t>secondary</a:t>
            </a:r>
            <a:r>
              <a:rPr lang="de-DE" dirty="0"/>
              <a:t> </a:t>
            </a:r>
            <a:r>
              <a:rPr lang="de-DE" dirty="0" err="1"/>
              <a:t>antibody</a:t>
            </a:r>
            <a:r>
              <a:rPr lang="de-DE" dirty="0"/>
              <a:t> 20 – 40 </a:t>
            </a:r>
            <a:r>
              <a:rPr lang="de-DE" dirty="0" err="1"/>
              <a:t>nm</a:t>
            </a:r>
            <a:r>
              <a:rPr lang="de-DE" dirty="0"/>
              <a:t> </a:t>
            </a:r>
            <a:r>
              <a:rPr lang="de-DE" dirty="0" err="1"/>
              <a:t>length</a:t>
            </a:r>
            <a:endParaRPr lang="de-DE" dirty="0"/>
          </a:p>
          <a:p>
            <a:endParaRPr lang="de-DE" dirty="0"/>
          </a:p>
          <a:p>
            <a:r>
              <a:rPr lang="de-DE" b="1" dirty="0" err="1"/>
              <a:t>Fab</a:t>
            </a:r>
            <a:r>
              <a:rPr lang="de-DE" b="1" dirty="0"/>
              <a:t> Fragments – </a:t>
            </a:r>
            <a:r>
              <a:rPr lang="de-DE" b="1" dirty="0" err="1"/>
              <a:t>antibody</a:t>
            </a:r>
            <a:r>
              <a:rPr lang="de-DE" b="1" dirty="0"/>
              <a:t> </a:t>
            </a:r>
            <a:r>
              <a:rPr lang="de-DE" b="1" dirty="0" err="1"/>
              <a:t>fragment</a:t>
            </a:r>
            <a:r>
              <a:rPr lang="de-DE" b="1" dirty="0"/>
              <a:t>, </a:t>
            </a:r>
            <a:r>
              <a:rPr lang="de-DE" b="1" dirty="0" err="1"/>
              <a:t>slightly</a:t>
            </a:r>
            <a:r>
              <a:rPr lang="de-DE" b="1" dirty="0"/>
              <a:t> </a:t>
            </a:r>
            <a:r>
              <a:rPr lang="de-DE" b="1" dirty="0" err="1"/>
              <a:t>more</a:t>
            </a:r>
            <a:r>
              <a:rPr lang="de-DE" b="1" dirty="0"/>
              <a:t> expensive </a:t>
            </a:r>
            <a:r>
              <a:rPr lang="de-DE" b="1" dirty="0" err="1"/>
              <a:t>than</a:t>
            </a:r>
            <a:r>
              <a:rPr lang="de-DE" b="1" dirty="0"/>
              <a:t> </a:t>
            </a:r>
          </a:p>
          <a:p>
            <a:endParaRPr lang="de-DE" dirty="0"/>
          </a:p>
          <a:p>
            <a:r>
              <a:rPr lang="de-DE" b="1" dirty="0" err="1"/>
              <a:t>Aptamers</a:t>
            </a:r>
            <a:r>
              <a:rPr lang="de-DE" dirty="0"/>
              <a:t>: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labeling</a:t>
            </a:r>
            <a:r>
              <a:rPr lang="de-DE" dirty="0"/>
              <a:t> </a:t>
            </a:r>
            <a:r>
              <a:rPr lang="de-DE" dirty="0" err="1"/>
              <a:t>probes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STED, </a:t>
            </a:r>
            <a:r>
              <a:rPr lang="de-DE" dirty="0" err="1"/>
              <a:t>small</a:t>
            </a:r>
            <a:r>
              <a:rPr lang="de-DE" dirty="0"/>
              <a:t> </a:t>
            </a:r>
            <a:r>
              <a:rPr lang="de-DE" dirty="0" err="1"/>
              <a:t>ssDNA</a:t>
            </a:r>
            <a:r>
              <a:rPr lang="de-DE" dirty="0"/>
              <a:t> / </a:t>
            </a:r>
            <a:r>
              <a:rPr lang="de-DE" dirty="0" err="1"/>
              <a:t>ssRNA</a:t>
            </a:r>
            <a:r>
              <a:rPr lang="de-DE" dirty="0"/>
              <a:t> </a:t>
            </a:r>
            <a:r>
              <a:rPr lang="de-DE" dirty="0" err="1"/>
              <a:t>oligonucleotides</a:t>
            </a:r>
            <a:r>
              <a:rPr lang="de-DE" dirty="0"/>
              <a:t> (15 -100 </a:t>
            </a:r>
            <a:r>
              <a:rPr lang="de-DE" dirty="0" err="1"/>
              <a:t>nucleotides</a:t>
            </a:r>
            <a:r>
              <a:rPr lang="de-DE" dirty="0"/>
              <a:t>), Peptid-</a:t>
            </a:r>
            <a:r>
              <a:rPr lang="de-DE" dirty="0" err="1"/>
              <a:t>Aptamer</a:t>
            </a:r>
            <a:r>
              <a:rPr lang="de-DE" dirty="0"/>
              <a:t> </a:t>
            </a:r>
            <a:r>
              <a:rPr lang="de-DE" dirty="0" err="1"/>
              <a:t>assume</a:t>
            </a:r>
            <a:r>
              <a:rPr lang="de-DE" dirty="0"/>
              <a:t> a </a:t>
            </a:r>
            <a:r>
              <a:rPr lang="de-DE" dirty="0" err="1"/>
              <a:t>specific</a:t>
            </a:r>
            <a:r>
              <a:rPr lang="de-DE" dirty="0"/>
              <a:t> </a:t>
            </a:r>
            <a:r>
              <a:rPr lang="de-DE" dirty="0" err="1"/>
              <a:t>tertiary</a:t>
            </a:r>
            <a:r>
              <a:rPr lang="de-DE" dirty="0"/>
              <a:t> </a:t>
            </a:r>
            <a:r>
              <a:rPr lang="de-DE" dirty="0" err="1"/>
              <a:t>structure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binding</a:t>
            </a:r>
            <a:r>
              <a:rPr lang="de-DE" dirty="0"/>
              <a:t> </a:t>
            </a:r>
            <a:r>
              <a:rPr lang="de-DE" dirty="0" err="1"/>
              <a:t>affinity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proteins;development</a:t>
            </a:r>
            <a:r>
              <a:rPr lang="de-DE" dirty="0"/>
              <a:t> </a:t>
            </a:r>
            <a:r>
              <a:rPr lang="de-DE" dirty="0" err="1"/>
              <a:t>costs</a:t>
            </a:r>
            <a:r>
              <a:rPr lang="de-DE" dirty="0"/>
              <a:t>: 2000 – 4000€; </a:t>
            </a:r>
            <a:r>
              <a:rPr lang="de-DE" dirty="0" err="1"/>
              <a:t>specificity</a:t>
            </a:r>
            <a:r>
              <a:rPr lang="de-DE" dirty="0"/>
              <a:t> </a:t>
            </a:r>
            <a:r>
              <a:rPr lang="de-DE" dirty="0" err="1"/>
              <a:t>takes</a:t>
            </a:r>
            <a:r>
              <a:rPr lang="de-DE" dirty="0"/>
              <a:t> time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money</a:t>
            </a:r>
            <a:r>
              <a:rPr lang="de-DE" dirty="0"/>
              <a:t>; (</a:t>
            </a:r>
            <a:r>
              <a:rPr lang="de-DE" dirty="0" err="1"/>
              <a:t>Opazo</a:t>
            </a:r>
            <a:r>
              <a:rPr lang="de-DE" dirty="0"/>
              <a:t> et al. 2012); live </a:t>
            </a:r>
            <a:r>
              <a:rPr lang="de-DE" dirty="0" err="1"/>
              <a:t>imaging</a:t>
            </a:r>
            <a:r>
              <a:rPr lang="de-DE" dirty="0"/>
              <a:t> </a:t>
            </a:r>
            <a:r>
              <a:rPr lang="de-DE" dirty="0" err="1"/>
              <a:t>possible</a:t>
            </a:r>
            <a:r>
              <a:rPr lang="de-DE" dirty="0"/>
              <a:t>; easy </a:t>
            </a:r>
            <a:r>
              <a:rPr lang="de-DE" dirty="0" err="1"/>
              <a:t>uptake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cell</a:t>
            </a:r>
            <a:r>
              <a:rPr lang="de-DE" dirty="0"/>
              <a:t>; Silvio </a:t>
            </a:r>
            <a:r>
              <a:rPr lang="de-DE" dirty="0" err="1"/>
              <a:t>Rizzoli</a:t>
            </a:r>
            <a:r>
              <a:rPr lang="de-DE" dirty="0"/>
              <a:t> </a:t>
            </a:r>
            <a:r>
              <a:rPr lang="de-DE" dirty="0" err="1"/>
              <a:t>group</a:t>
            </a:r>
            <a:endParaRPr lang="de-DE" dirty="0"/>
          </a:p>
          <a:p>
            <a:endParaRPr lang="de-DE" dirty="0"/>
          </a:p>
          <a:p>
            <a:r>
              <a:rPr lang="de-DE" b="1" dirty="0" err="1"/>
              <a:t>Nanobodies</a:t>
            </a:r>
            <a:r>
              <a:rPr lang="de-DE" dirty="0"/>
              <a:t>: </a:t>
            </a:r>
            <a:r>
              <a:rPr lang="de-DE" dirty="0" err="1"/>
              <a:t>source</a:t>
            </a:r>
            <a:r>
              <a:rPr lang="de-DE" dirty="0"/>
              <a:t> </a:t>
            </a:r>
            <a:r>
              <a:rPr lang="de-DE" dirty="0" err="1"/>
              <a:t>camels</a:t>
            </a:r>
            <a:r>
              <a:rPr lang="de-DE" dirty="0"/>
              <a:t>, </a:t>
            </a:r>
            <a:r>
              <a:rPr lang="de-DE" dirty="0" err="1"/>
              <a:t>Chondrichthyes</a:t>
            </a:r>
            <a:r>
              <a:rPr lang="de-DE" dirty="0"/>
              <a:t> </a:t>
            </a:r>
            <a:r>
              <a:rPr lang="de-DE" dirty="0" err="1"/>
              <a:t>single</a:t>
            </a:r>
            <a:r>
              <a:rPr lang="de-DE" dirty="0"/>
              <a:t> </a:t>
            </a:r>
            <a:r>
              <a:rPr lang="de-DE" dirty="0" err="1"/>
              <a:t>chain</a:t>
            </a:r>
            <a:r>
              <a:rPr lang="de-DE" dirty="0"/>
              <a:t> </a:t>
            </a:r>
            <a:r>
              <a:rPr lang="de-DE" dirty="0" err="1"/>
              <a:t>antibodies</a:t>
            </a:r>
            <a:r>
              <a:rPr lang="de-DE" dirty="0"/>
              <a:t>, </a:t>
            </a:r>
            <a:r>
              <a:rPr lang="de-DE" dirty="0" err="1"/>
              <a:t>costs</a:t>
            </a:r>
            <a:r>
              <a:rPr lang="de-DE" dirty="0"/>
              <a:t> 8000 -10000€, </a:t>
            </a:r>
            <a:r>
              <a:rPr lang="de-DE" dirty="0" err="1"/>
              <a:t>good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fixed</a:t>
            </a:r>
            <a:r>
              <a:rPr lang="de-DE" dirty="0"/>
              <a:t> </a:t>
            </a:r>
            <a:r>
              <a:rPr lang="de-DE" dirty="0" err="1"/>
              <a:t>samples</a:t>
            </a:r>
            <a:endParaRPr lang="de-DE" dirty="0"/>
          </a:p>
          <a:p>
            <a:endParaRPr lang="de-DE" dirty="0"/>
          </a:p>
        </p:txBody>
      </p:sp>
      <p:sp>
        <p:nvSpPr>
          <p:cNvPr id="12083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E93FE4-9445-4090-8D98-E5380C5B080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3291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rPr>
              <a:t>Custom-built STED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rPr>
              <a:t>nanoscope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rPr>
              <a:t>. As shown in Supplementary Fig. 1, an 80-MHz pulsed depletion laser with a pulse length of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rPr>
              <a:t>~600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rPr>
              <a:t>ps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rPr>
              <a:t> (775 nm, Katana,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rPr>
              <a:t>OneFive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rPr>
              <a:t>) is coupled into a 100-m long polarization maintaining single-mode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rPr>
              <a:t>fibre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rPr>
              <a:t> (PM-SMF) (PM630-HP,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rPr>
              <a:t>Thorlabs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rPr>
              <a:t>). The beam emerging from the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rPr>
              <a:t>fibre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rPr>
              <a:t> is collimated and illuminates a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rPr>
              <a:t>spatial light modulator (X10468-02, Hamamatsu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rPr>
              <a:t>), which applies a helical phase ramp to the depletion beam and enables aberration correction within the depletion laser beam path. The spatial light modulator is imaged onto a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rPr>
              <a:t>16-kHz resonance mirror (SC-30, EOPC),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rPr>
              <a:t>which, in turn, is imaged into the pupil of a 100 oil immersion objective lens (UPLSAPO 100XO PSF, Olympus), mounted in an inverted microscope stand (IX71, Olympus). Three pulsed excitation lasers 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rPr>
              <a:t>(485 nm, LDH-P-C-485B, PicoQuant; 650 nm, LDH-D-C-650, PicoQuant; 594 nm, LightUp594,</a:t>
            </a:r>
          </a:p>
          <a:p>
            <a:endParaRPr lang="de-DE" sz="1200" b="0" i="0" u="none" strike="noStrike" kern="1200" baseline="0" dirty="0">
              <a:solidFill>
                <a:schemeClr val="tx1"/>
              </a:solidFill>
              <a:latin typeface="+mn-lt"/>
              <a:ea typeface="MS PGothic" pitchFamily="34" charset="-128"/>
              <a:cs typeface="ＭＳ Ｐゴシック" charset="-128"/>
            </a:endParaRPr>
          </a:p>
          <a:p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rPr>
              <a:t>SNAP: 	Benzylguanine (BG)</a:t>
            </a:r>
          </a:p>
          <a:p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rPr>
              <a:t>HaloTag:	Chloroalkane (CA)</a:t>
            </a:r>
            <a:endParaRPr lang="de-D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1B89F0-BB53-4259-B078-23B69338BF49}" type="slidenum">
              <a:rPr kumimoji="0" lang="de-DE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de-DE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76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8F7497-461D-40E1-B97A-92F85EFCAE0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5303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102995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998421-353D-44A4-8D40-3729E593C08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102995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0496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777875" y="255588"/>
            <a:ext cx="8353425" cy="469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9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5725" y="4712491"/>
            <a:ext cx="4986226" cy="446831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400" dirty="0"/>
              <a:t>Ingredient # 1 suitable clearing protocol optimised  for STED Nanoscopy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sv-SE" sz="14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400" dirty="0"/>
              <a:t>Due to scattering biological samples</a:t>
            </a:r>
            <a:r>
              <a:rPr lang="sv-SE" sz="1400" baseline="0" dirty="0"/>
              <a:t> / </a:t>
            </a:r>
            <a:r>
              <a:rPr lang="sv-SE" sz="1400" dirty="0"/>
              <a:t>tissues show a low degree of transparency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sv-SE" sz="14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400" i="0" dirty="0"/>
              <a:t>Scattering occurs at refractive index ”jumps” occuring at lipid/protein interfaces or between lipids/proteins and environment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sv-SE" sz="1400" i="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400" i="0" dirty="0"/>
              <a:t>Imaging in intact tissue can be difficult i) unspecific and inhomogeneous staining and ii) autofluorescence background seen in PFA fixed samples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dirty="0">
              <a:latin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 err="1"/>
              <a:t>Recent</a:t>
            </a:r>
            <a:r>
              <a:rPr lang="de-DE" dirty="0"/>
              <a:t> </a:t>
            </a:r>
            <a:r>
              <a:rPr lang="de-DE" dirty="0" err="1"/>
              <a:t>Years</a:t>
            </a:r>
            <a:r>
              <a:rPr lang="de-DE" dirty="0"/>
              <a:t>: </a:t>
            </a:r>
            <a:r>
              <a:rPr lang="de-DE" dirty="0" err="1"/>
              <a:t>increase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optical</a:t>
            </a:r>
            <a:r>
              <a:rPr lang="de-DE" dirty="0"/>
              <a:t> </a:t>
            </a:r>
            <a:r>
              <a:rPr lang="de-DE" dirty="0" err="1"/>
              <a:t>clearing</a:t>
            </a:r>
            <a:r>
              <a:rPr lang="de-DE" baseline="0" dirty="0"/>
              <a:t> </a:t>
            </a:r>
            <a:r>
              <a:rPr lang="de-DE" baseline="0" dirty="0" err="1"/>
              <a:t>methods</a:t>
            </a:r>
            <a:endParaRPr lang="de-DE" dirty="0"/>
          </a:p>
          <a:p>
            <a:pPr marL="342900" indent="-342900">
              <a:buFont typeface="+mj-lt"/>
              <a:buAutoNum type="arabicPeriod"/>
            </a:pPr>
            <a:endParaRPr lang="de-DE" baseline="0" dirty="0"/>
          </a:p>
          <a:p>
            <a:pPr marL="342900" indent="-342900">
              <a:buFont typeface="+mj-lt"/>
              <a:buAutoNum type="arabicPeriod"/>
            </a:pPr>
            <a:endParaRPr lang="de-DE" baseline="0" dirty="0"/>
          </a:p>
          <a:p>
            <a:pPr marL="342900" indent="-342900">
              <a:buFont typeface="+mj-lt"/>
              <a:buAutoNum type="arabicPeriod"/>
            </a:pPr>
            <a:r>
              <a:rPr lang="de-DE" baseline="0" dirty="0"/>
              <a:t>Simple </a:t>
            </a:r>
            <a:r>
              <a:rPr lang="de-DE" baseline="0" dirty="0" err="1"/>
              <a:t>Refractive</a:t>
            </a:r>
            <a:r>
              <a:rPr lang="de-DE" baseline="0" dirty="0"/>
              <a:t> Index </a:t>
            </a:r>
            <a:r>
              <a:rPr lang="de-DE" baseline="0" dirty="0" err="1"/>
              <a:t>Matching</a:t>
            </a:r>
            <a:endParaRPr lang="de-DE" baseline="0" dirty="0"/>
          </a:p>
          <a:p>
            <a:pPr marL="0" indent="0">
              <a:buNone/>
            </a:pPr>
            <a:endParaRPr lang="de-DE" baseline="0" dirty="0"/>
          </a:p>
          <a:p>
            <a:pPr marL="0" indent="0">
              <a:buNone/>
            </a:pPr>
            <a:r>
              <a:rPr lang="de-DE" baseline="0" dirty="0"/>
              <a:t>Simple </a:t>
            </a:r>
            <a:r>
              <a:rPr lang="de-DE" baseline="0" dirty="0" err="1"/>
              <a:t>incubation</a:t>
            </a:r>
            <a:r>
              <a:rPr lang="de-DE" baseline="0" dirty="0"/>
              <a:t> </a:t>
            </a:r>
            <a:r>
              <a:rPr lang="de-DE" baseline="0" dirty="0" err="1"/>
              <a:t>of</a:t>
            </a:r>
            <a:r>
              <a:rPr lang="de-DE" baseline="0" dirty="0"/>
              <a:t> </a:t>
            </a:r>
            <a:r>
              <a:rPr lang="de-DE" baseline="0" dirty="0" err="1"/>
              <a:t>tissue</a:t>
            </a:r>
            <a:r>
              <a:rPr lang="de-DE" baseline="0" dirty="0"/>
              <a:t> in high </a:t>
            </a:r>
            <a:r>
              <a:rPr lang="de-DE" baseline="0" dirty="0" err="1"/>
              <a:t>concentration</a:t>
            </a:r>
            <a:r>
              <a:rPr lang="de-DE" baseline="0" dirty="0"/>
              <a:t> </a:t>
            </a:r>
            <a:r>
              <a:rPr lang="de-DE" baseline="0" dirty="0" err="1"/>
              <a:t>solutions</a:t>
            </a:r>
            <a:r>
              <a:rPr lang="de-DE" baseline="0" dirty="0"/>
              <a:t> </a:t>
            </a:r>
            <a:r>
              <a:rPr lang="de-DE" baseline="0" dirty="0" err="1"/>
              <a:t>can</a:t>
            </a:r>
            <a:r>
              <a:rPr lang="de-DE" baseline="0" dirty="0"/>
              <a:t> </a:t>
            </a:r>
            <a:r>
              <a:rPr lang="de-DE" baseline="0" dirty="0" err="1"/>
              <a:t>replace</a:t>
            </a:r>
            <a:r>
              <a:rPr lang="de-DE" baseline="0" dirty="0"/>
              <a:t> </a:t>
            </a:r>
            <a:r>
              <a:rPr lang="de-DE" baseline="0" dirty="0" err="1"/>
              <a:t>water</a:t>
            </a:r>
            <a:r>
              <a:rPr lang="de-DE" baseline="0" dirty="0"/>
              <a:t> </a:t>
            </a:r>
            <a:r>
              <a:rPr lang="de-DE" baseline="0" dirty="0" err="1"/>
              <a:t>and</a:t>
            </a:r>
            <a:r>
              <a:rPr lang="de-DE" baseline="0" dirty="0"/>
              <a:t> </a:t>
            </a:r>
            <a:r>
              <a:rPr lang="de-DE" baseline="0" dirty="0" err="1"/>
              <a:t>render</a:t>
            </a:r>
            <a:r>
              <a:rPr lang="de-DE" baseline="0" dirty="0"/>
              <a:t> </a:t>
            </a:r>
            <a:r>
              <a:rPr lang="de-DE" baseline="0" dirty="0" err="1"/>
              <a:t>tissue</a:t>
            </a:r>
            <a:r>
              <a:rPr lang="de-DE" baseline="0" dirty="0"/>
              <a:t> </a:t>
            </a:r>
            <a:r>
              <a:rPr lang="de-DE" baseline="0" dirty="0" err="1"/>
              <a:t>modestly</a:t>
            </a:r>
            <a:r>
              <a:rPr lang="de-DE" baseline="0" dirty="0"/>
              <a:t> transparent</a:t>
            </a:r>
          </a:p>
          <a:p>
            <a:pPr marL="0" indent="0">
              <a:buNone/>
            </a:pPr>
            <a:endParaRPr lang="de-DE" baseline="0" dirty="0"/>
          </a:p>
          <a:p>
            <a:pPr marL="0" indent="0">
              <a:buNone/>
            </a:pPr>
            <a:r>
              <a:rPr lang="de-DE" baseline="0" dirty="0" err="1"/>
              <a:t>Mostly</a:t>
            </a:r>
            <a:r>
              <a:rPr lang="de-DE" baseline="0" dirty="0"/>
              <a:t> limited </a:t>
            </a:r>
            <a:r>
              <a:rPr lang="de-DE" baseline="0" dirty="0" err="1"/>
              <a:t>to</a:t>
            </a:r>
            <a:r>
              <a:rPr lang="de-DE" baseline="0" dirty="0"/>
              <a:t> </a:t>
            </a:r>
            <a:r>
              <a:rPr lang="de-DE" baseline="0" dirty="0" err="1"/>
              <a:t>samples</a:t>
            </a:r>
            <a:r>
              <a:rPr lang="de-DE" baseline="0" dirty="0"/>
              <a:t> </a:t>
            </a:r>
            <a:r>
              <a:rPr lang="de-DE" baseline="0" dirty="0" err="1"/>
              <a:t>labeled</a:t>
            </a:r>
            <a:r>
              <a:rPr lang="de-DE" baseline="0" dirty="0"/>
              <a:t> in </a:t>
            </a:r>
            <a:r>
              <a:rPr lang="de-DE" baseline="0" dirty="0" err="1"/>
              <a:t>advance</a:t>
            </a:r>
            <a:endParaRPr lang="de-DE" baseline="0" dirty="0"/>
          </a:p>
          <a:p>
            <a:pPr marL="342900" indent="-342900">
              <a:buAutoNum type="arabicPeriod"/>
            </a:pPr>
            <a:endParaRPr lang="de-DE" baseline="0" dirty="0"/>
          </a:p>
          <a:p>
            <a:pPr marL="0" indent="0">
              <a:buNone/>
            </a:pPr>
            <a:endParaRPr lang="de-DE" baseline="0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0740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102995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998421-353D-44A4-8D40-3729E593C08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102995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0496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777875" y="255588"/>
            <a:ext cx="8353425" cy="469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9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5725" y="4712491"/>
            <a:ext cx="4986226" cy="446831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 baseline="0" dirty="0"/>
          </a:p>
          <a:p>
            <a:endParaRPr lang="de-DE" baseline="0" dirty="0"/>
          </a:p>
          <a:p>
            <a:pPr marL="0" indent="0">
              <a:buNone/>
            </a:pPr>
            <a:r>
              <a:rPr lang="de-DE" baseline="0" dirty="0"/>
              <a:t>Lipids high RI/</a:t>
            </a:r>
            <a:r>
              <a:rPr lang="de-DE" baseline="0" dirty="0" err="1"/>
              <a:t>tendency</a:t>
            </a:r>
            <a:r>
              <a:rPr lang="de-DE" baseline="0" dirty="0"/>
              <a:t> </a:t>
            </a:r>
            <a:r>
              <a:rPr lang="de-DE" baseline="0" dirty="0" err="1"/>
              <a:t>to</a:t>
            </a:r>
            <a:r>
              <a:rPr lang="de-DE" baseline="0" dirty="0"/>
              <a:t> </a:t>
            </a:r>
            <a:r>
              <a:rPr lang="de-DE" baseline="0" dirty="0" err="1"/>
              <a:t>from</a:t>
            </a:r>
            <a:r>
              <a:rPr lang="de-DE" baseline="0" dirty="0"/>
              <a:t> granular </a:t>
            </a:r>
            <a:r>
              <a:rPr lang="de-DE" baseline="0" dirty="0" err="1"/>
              <a:t>structures</a:t>
            </a:r>
            <a:r>
              <a:rPr lang="de-DE" baseline="0" dirty="0"/>
              <a:t>	-&gt;	</a:t>
            </a:r>
            <a:r>
              <a:rPr lang="de-DE" baseline="0" dirty="0" err="1"/>
              <a:t>delipidation</a:t>
            </a:r>
            <a:r>
              <a:rPr lang="de-DE" baseline="0" dirty="0"/>
              <a:t>: </a:t>
            </a:r>
            <a:r>
              <a:rPr lang="de-DE" baseline="0" dirty="0" err="1"/>
              <a:t>to</a:t>
            </a:r>
            <a:r>
              <a:rPr lang="de-DE" baseline="0" dirty="0"/>
              <a:t> </a:t>
            </a:r>
            <a:r>
              <a:rPr lang="de-DE" baseline="0" dirty="0" err="1"/>
              <a:t>achieve</a:t>
            </a:r>
            <a:r>
              <a:rPr lang="de-DE" baseline="0" dirty="0"/>
              <a:t> </a:t>
            </a:r>
            <a:r>
              <a:rPr lang="de-DE" baseline="0" dirty="0" err="1"/>
              <a:t>optical</a:t>
            </a:r>
            <a:r>
              <a:rPr lang="de-DE" baseline="0" dirty="0"/>
              <a:t> </a:t>
            </a:r>
            <a:r>
              <a:rPr lang="de-DE" baseline="0" dirty="0" err="1"/>
              <a:t>homogeneity</a:t>
            </a:r>
            <a:r>
              <a:rPr lang="de-DE" baseline="0" dirty="0"/>
              <a:t> </a:t>
            </a:r>
            <a:r>
              <a:rPr lang="de-DE" baseline="0" dirty="0" err="1"/>
              <a:t>and</a:t>
            </a:r>
            <a:r>
              <a:rPr lang="de-DE" baseline="0" dirty="0"/>
              <a:t> </a:t>
            </a:r>
            <a:r>
              <a:rPr lang="de-DE" baseline="0" dirty="0" err="1"/>
              <a:t>transparency</a:t>
            </a:r>
            <a:r>
              <a:rPr lang="de-DE" baseline="0" dirty="0"/>
              <a:t/>
            </a:r>
            <a:br>
              <a:rPr lang="de-DE" baseline="0" dirty="0"/>
            </a:br>
            <a:endParaRPr lang="de-DE" baseline="0" dirty="0"/>
          </a:p>
          <a:p>
            <a:pPr marL="0" indent="0">
              <a:buNone/>
            </a:pPr>
            <a:r>
              <a:rPr lang="de-DE" baseline="0" dirty="0"/>
              <a:t>Solvent </a:t>
            </a:r>
            <a:r>
              <a:rPr lang="de-DE" baseline="0" dirty="0" err="1"/>
              <a:t>based</a:t>
            </a:r>
            <a:r>
              <a:rPr lang="de-DE" baseline="0" dirty="0"/>
              <a:t>: </a:t>
            </a:r>
            <a:r>
              <a:rPr lang="de-DE" baseline="0" dirty="0" err="1"/>
              <a:t>better</a:t>
            </a:r>
            <a:r>
              <a:rPr lang="de-DE" baseline="0" dirty="0"/>
              <a:t> </a:t>
            </a:r>
            <a:r>
              <a:rPr lang="de-DE" baseline="0" dirty="0" err="1"/>
              <a:t>clearing</a:t>
            </a:r>
            <a:r>
              <a:rPr lang="de-DE" baseline="0" dirty="0"/>
              <a:t> </a:t>
            </a:r>
            <a:r>
              <a:rPr lang="de-DE" baseline="0" dirty="0" err="1"/>
              <a:t>capability</a:t>
            </a:r>
            <a:r>
              <a:rPr lang="de-DE" baseline="0" dirty="0"/>
              <a:t> </a:t>
            </a:r>
            <a:r>
              <a:rPr lang="de-DE" baseline="0" dirty="0" err="1"/>
              <a:t>and</a:t>
            </a:r>
            <a:r>
              <a:rPr lang="de-DE" baseline="0" dirty="0"/>
              <a:t> </a:t>
            </a:r>
            <a:r>
              <a:rPr lang="de-DE" baseline="0" dirty="0" err="1"/>
              <a:t>faster</a:t>
            </a:r>
            <a:r>
              <a:rPr lang="de-DE" baseline="0" dirty="0"/>
              <a:t> </a:t>
            </a:r>
            <a:r>
              <a:rPr lang="de-DE" baseline="0" dirty="0" err="1"/>
              <a:t>than</a:t>
            </a:r>
            <a:r>
              <a:rPr lang="de-DE" baseline="0" dirty="0"/>
              <a:t> simple </a:t>
            </a:r>
            <a:r>
              <a:rPr lang="de-DE" baseline="0" dirty="0" err="1"/>
              <a:t>immersion</a:t>
            </a:r>
            <a:endParaRPr lang="de-DE" baseline="0" dirty="0"/>
          </a:p>
          <a:p>
            <a:pPr marL="0" indent="0">
              <a:buNone/>
            </a:pPr>
            <a:endParaRPr lang="de-DE" baseline="0" dirty="0"/>
          </a:p>
          <a:p>
            <a:pPr marL="0" indent="0">
              <a:buNone/>
            </a:pPr>
            <a:r>
              <a:rPr lang="de-DE" baseline="0" dirty="0" err="1"/>
              <a:t>Rapidly</a:t>
            </a:r>
            <a:r>
              <a:rPr lang="de-DE" baseline="0" dirty="0"/>
              <a:t> </a:t>
            </a:r>
            <a:r>
              <a:rPr lang="de-DE" baseline="0" dirty="0" err="1"/>
              <a:t>quench</a:t>
            </a:r>
            <a:r>
              <a:rPr lang="de-DE" baseline="0" dirty="0"/>
              <a:t> FPs </a:t>
            </a:r>
            <a:r>
              <a:rPr lang="de-DE" baseline="0" dirty="0" err="1"/>
              <a:t>and</a:t>
            </a:r>
            <a:r>
              <a:rPr lang="de-DE" baseline="0" dirty="0"/>
              <a:t> </a:t>
            </a:r>
            <a:r>
              <a:rPr lang="de-DE" baseline="0" dirty="0" err="1"/>
              <a:t>cause</a:t>
            </a:r>
            <a:r>
              <a:rPr lang="de-DE" baseline="0" dirty="0"/>
              <a:t> </a:t>
            </a:r>
            <a:r>
              <a:rPr lang="de-DE" baseline="0" dirty="0" err="1"/>
              <a:t>tissue</a:t>
            </a:r>
            <a:r>
              <a:rPr lang="de-DE" baseline="0" dirty="0"/>
              <a:t> </a:t>
            </a:r>
            <a:r>
              <a:rPr lang="de-DE" baseline="0" dirty="0" err="1"/>
              <a:t>shrinkage</a:t>
            </a:r>
            <a:endParaRPr lang="de-DE" baseline="0" dirty="0"/>
          </a:p>
          <a:p>
            <a:pPr marL="0" indent="0">
              <a:buNone/>
            </a:pPr>
            <a:endParaRPr lang="de-DE" baseline="0" dirty="0"/>
          </a:p>
          <a:p>
            <a:pPr marL="0" indent="0">
              <a:buNone/>
            </a:pPr>
            <a:r>
              <a:rPr lang="de-DE" baseline="0" dirty="0" err="1"/>
              <a:t>Aqueous</a:t>
            </a:r>
            <a:r>
              <a:rPr lang="de-DE" baseline="0" dirty="0"/>
              <a:t> </a:t>
            </a:r>
            <a:r>
              <a:rPr lang="de-DE" baseline="0" dirty="0" err="1"/>
              <a:t>based</a:t>
            </a:r>
            <a:r>
              <a:rPr lang="de-DE" baseline="0" dirty="0"/>
              <a:t> </a:t>
            </a:r>
            <a:r>
              <a:rPr lang="de-DE" baseline="0" dirty="0" err="1"/>
              <a:t>solutions</a:t>
            </a:r>
            <a:r>
              <a:rPr lang="de-DE" baseline="0" dirty="0"/>
              <a:t> </a:t>
            </a:r>
            <a:r>
              <a:rPr lang="de-DE" baseline="0" dirty="0" err="1"/>
              <a:t>containing</a:t>
            </a:r>
            <a:r>
              <a:rPr lang="de-DE" baseline="0" dirty="0"/>
              <a:t> non-</a:t>
            </a:r>
            <a:r>
              <a:rPr lang="de-DE" baseline="0" dirty="0" err="1"/>
              <a:t>ionic</a:t>
            </a:r>
            <a:r>
              <a:rPr lang="de-DE" baseline="0" dirty="0"/>
              <a:t> </a:t>
            </a:r>
            <a:r>
              <a:rPr lang="de-DE" baseline="0" dirty="0" err="1"/>
              <a:t>detergents</a:t>
            </a:r>
            <a:r>
              <a:rPr lang="de-DE" baseline="0" dirty="0"/>
              <a:t> (Triton x-100)  -&gt; </a:t>
            </a:r>
            <a:r>
              <a:rPr lang="de-DE" baseline="0" dirty="0" err="1"/>
              <a:t>remove</a:t>
            </a:r>
            <a:r>
              <a:rPr lang="de-DE" baseline="0" dirty="0"/>
              <a:t> </a:t>
            </a:r>
            <a:r>
              <a:rPr lang="de-DE" baseline="0" dirty="0" err="1"/>
              <a:t>lipids</a:t>
            </a:r>
            <a:r>
              <a:rPr lang="de-DE" baseline="0" dirty="0"/>
              <a:t> </a:t>
            </a:r>
            <a:r>
              <a:rPr lang="de-DE" baseline="0" dirty="0" err="1"/>
              <a:t>and</a:t>
            </a:r>
            <a:r>
              <a:rPr lang="de-DE" baseline="0" dirty="0"/>
              <a:t> </a:t>
            </a:r>
            <a:r>
              <a:rPr lang="de-DE" baseline="0" dirty="0" err="1"/>
              <a:t>denaturants</a:t>
            </a:r>
            <a:r>
              <a:rPr lang="de-DE" baseline="0" dirty="0"/>
              <a:t> –&gt; </a:t>
            </a:r>
            <a:r>
              <a:rPr lang="de-DE" baseline="0" dirty="0" err="1"/>
              <a:t>partially</a:t>
            </a:r>
            <a:r>
              <a:rPr lang="de-DE" baseline="0" dirty="0"/>
              <a:t> </a:t>
            </a:r>
            <a:r>
              <a:rPr lang="de-DE" baseline="0" dirty="0" err="1"/>
              <a:t>denatures</a:t>
            </a:r>
            <a:r>
              <a:rPr lang="de-DE" baseline="0" dirty="0"/>
              <a:t> </a:t>
            </a:r>
            <a:r>
              <a:rPr lang="de-DE" baseline="0" dirty="0" err="1"/>
              <a:t>endogenous</a:t>
            </a:r>
            <a:r>
              <a:rPr lang="de-DE" baseline="0" dirty="0"/>
              <a:t> </a:t>
            </a:r>
            <a:r>
              <a:rPr lang="de-DE" baseline="0" dirty="0" err="1"/>
              <a:t>proteins</a:t>
            </a:r>
            <a:r>
              <a:rPr lang="de-DE" baseline="0" dirty="0"/>
              <a:t/>
            </a:r>
            <a:br>
              <a:rPr lang="de-DE" baseline="0" dirty="0"/>
            </a:br>
            <a:endParaRPr lang="de-DE" baseline="0" dirty="0"/>
          </a:p>
          <a:p>
            <a:pPr marL="0" indent="0">
              <a:buNone/>
            </a:pPr>
            <a:r>
              <a:rPr lang="de-DE" baseline="0" dirty="0"/>
              <a:t>„harsch </a:t>
            </a:r>
            <a:r>
              <a:rPr lang="de-DE" baseline="0" dirty="0" err="1"/>
              <a:t>clearing</a:t>
            </a:r>
            <a:r>
              <a:rPr lang="de-DE" baseline="0" dirty="0"/>
              <a:t>“ -&gt; native </a:t>
            </a:r>
            <a:r>
              <a:rPr lang="de-DE" baseline="0" dirty="0" err="1"/>
              <a:t>biomolecules</a:t>
            </a:r>
            <a:r>
              <a:rPr lang="de-DE" baseline="0" dirty="0"/>
              <a:t> </a:t>
            </a:r>
            <a:r>
              <a:rPr lang="de-DE" baseline="0" dirty="0" err="1"/>
              <a:t>and</a:t>
            </a:r>
            <a:r>
              <a:rPr lang="de-DE" baseline="0" dirty="0"/>
              <a:t> </a:t>
            </a:r>
            <a:r>
              <a:rPr lang="de-DE" baseline="0" dirty="0" err="1"/>
              <a:t>their</a:t>
            </a:r>
            <a:r>
              <a:rPr lang="de-DE" baseline="0" dirty="0"/>
              <a:t> </a:t>
            </a:r>
            <a:r>
              <a:rPr lang="de-DE" baseline="0" dirty="0" err="1"/>
              <a:t>contextual</a:t>
            </a:r>
            <a:r>
              <a:rPr lang="de-DE" baseline="0" dirty="0"/>
              <a:t> </a:t>
            </a:r>
            <a:r>
              <a:rPr lang="de-DE" baseline="0" dirty="0" err="1"/>
              <a:t>information</a:t>
            </a:r>
            <a:r>
              <a:rPr lang="de-DE" baseline="0" dirty="0"/>
              <a:t> </a:t>
            </a:r>
            <a:r>
              <a:rPr lang="de-DE" baseline="0" dirty="0" err="1"/>
              <a:t>can</a:t>
            </a:r>
            <a:r>
              <a:rPr lang="de-DE" baseline="0" dirty="0"/>
              <a:t> </a:t>
            </a:r>
            <a:r>
              <a:rPr lang="de-DE" baseline="0" dirty="0" err="1"/>
              <a:t>be</a:t>
            </a:r>
            <a:r>
              <a:rPr lang="de-DE" baseline="0" dirty="0"/>
              <a:t> lost</a:t>
            </a:r>
          </a:p>
          <a:p>
            <a:pPr marL="342900" indent="-342900">
              <a:buAutoNum type="arabicPeriod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7898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677D4B-2DA8-42F0-9C24-E4A21119C9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25360E1-C836-4B09-BA23-D6FC4C2A7A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656985C-3E55-442A-9986-9FD4A9940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ADCE-F35E-4CF9-9BA6-8884B42B8D05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EC163C7-0C6B-4F26-9488-F6CE60B53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4ABC7F-97DC-45D2-8106-024173D59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5455-EFEA-4377-B162-7DE925ABD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458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EBC054-78B6-4A6D-8E2F-A14450723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14EC123-4D72-442C-9568-377128AC5B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D48B83B-1229-4F96-AF0E-FB18A7420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ADCE-F35E-4CF9-9BA6-8884B42B8D05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E43E6EF-0432-4134-8955-9552CA270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F9D3D1-7152-4CA5-A492-2C870D4AF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5455-EFEA-4377-B162-7DE925ABD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668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F5C6BF9-23A6-4EF6-9BF3-F532F4C993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1DC86A1-0F87-46FF-A8CC-44BBBD372A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1607CA-1252-41C2-8828-4D149E895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ADCE-F35E-4CF9-9BA6-8884B42B8D05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1ADA09-7B6E-40F2-9C5B-4FDFF647C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07D6AE-FF75-48A0-B17E-31F06FFBA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5455-EFEA-4377-B162-7DE925ABD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91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399014" y="1794739"/>
            <a:ext cx="11227724" cy="3982389"/>
          </a:xfrm>
          <a:prstGeom prst="rect">
            <a:avLst/>
          </a:prstGeom>
        </p:spPr>
        <p:txBody>
          <a:bodyPr/>
          <a:lstStyle>
            <a:lvl1pPr marL="337336" indent="-337336">
              <a:buClr>
                <a:srgbClr val="C00000"/>
              </a:buClr>
              <a:buFont typeface="Wingdings" pitchFamily="2" charset="2"/>
              <a:buChar char="§"/>
              <a:defRPr sz="1571">
                <a:solidFill>
                  <a:srgbClr val="55657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9" name="Titel 14"/>
          <p:cNvSpPr>
            <a:spLocks noGrp="1"/>
          </p:cNvSpPr>
          <p:nvPr>
            <p:ph type="title"/>
          </p:nvPr>
        </p:nvSpPr>
        <p:spPr>
          <a:xfrm>
            <a:off x="398204" y="85892"/>
            <a:ext cx="10972800" cy="1143000"/>
          </a:xfrm>
          <a:prstGeom prst="rect">
            <a:avLst/>
          </a:prstGeom>
        </p:spPr>
        <p:txBody>
          <a:bodyPr lIns="91420" tIns="45710" rIns="91420" bIns="45710" anchor="ctr" anchorCtr="0">
            <a:normAutofit/>
          </a:bodyPr>
          <a:lstStyle>
            <a:lvl1pPr algn="l">
              <a:defRPr sz="2793">
                <a:solidFill>
                  <a:srgbClr val="55657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103078" tIns="51539" rIns="103078" bIns="51539" numCol="1" anchor="t" anchorCtr="0" compatLnSpc="1">
            <a:prstTxWarp prst="textNoShape">
              <a:avLst/>
            </a:prstTxWarp>
          </a:bodyPr>
          <a:lstStyle>
            <a:lvl1pPr>
              <a:defRPr sz="960">
                <a:solidFill>
                  <a:srgbClr val="55657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en-US" sz="960" b="0" i="0" u="none" strike="noStrike" kern="1200" cap="none" spc="0" normalizeH="0" baseline="0" noProof="0">
              <a:ln>
                <a:noFill/>
              </a:ln>
              <a:solidFill>
                <a:srgbClr val="55657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4165603" y="6356351"/>
            <a:ext cx="3860800" cy="365125"/>
          </a:xfrm>
          <a:prstGeom prst="rect">
            <a:avLst/>
          </a:prstGeom>
        </p:spPr>
        <p:txBody>
          <a:bodyPr vert="horz" wrap="square" lIns="103078" tIns="51539" rIns="103078" bIns="51539" numCol="1" anchor="t" anchorCtr="0" compatLnSpc="1">
            <a:prstTxWarp prst="textNoShape">
              <a:avLst/>
            </a:prstTxWarp>
          </a:bodyPr>
          <a:lstStyle>
            <a:lvl1pPr algn="ctr">
              <a:defRPr sz="1222" b="0" i="0">
                <a:solidFill>
                  <a:srgbClr val="FF0000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1222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Leica Internal Use Only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103078" tIns="51539" rIns="103078" bIns="51539" numCol="1" anchor="t" anchorCtr="0" compatLnSpc="1">
            <a:prstTxWarp prst="textNoShape">
              <a:avLst/>
            </a:prstTxWarp>
          </a:bodyPr>
          <a:lstStyle>
            <a:lvl1pPr algn="r">
              <a:defRPr sz="960">
                <a:solidFill>
                  <a:srgbClr val="55657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B8652C-3922-4050-8921-CB9E721C578F}" type="slidenum">
              <a:rPr kumimoji="0" lang="de-DE" altLang="en-US" sz="960" b="0" i="0" u="none" strike="noStrike" kern="1200" cap="none" spc="0" normalizeH="0" baseline="0" noProof="0">
                <a:ln>
                  <a:noFill/>
                </a:ln>
                <a:solidFill>
                  <a:srgbClr val="55657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altLang="en-US" sz="960" b="0" i="0" u="none" strike="noStrike" kern="1200" cap="none" spc="0" normalizeH="0" baseline="0" noProof="0">
              <a:ln>
                <a:noFill/>
              </a:ln>
              <a:solidFill>
                <a:srgbClr val="55657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015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677D4B-2DA8-42F0-9C24-E4A21119C9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25360E1-C836-4B09-BA23-D6FC4C2A7A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656985C-3E55-442A-9986-9FD4A9940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ADCE-F35E-4CF9-9BA6-8884B42B8D05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EC163C7-0C6B-4F26-9488-F6CE60B53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4ABC7F-97DC-45D2-8106-024173D59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5455-EFEA-4377-B162-7DE925ABD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677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841C23-4176-456E-82E8-DD1A1E26E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8BB4ED4-8983-4DD0-AA49-1A74B7707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32850F-5297-4AFE-87AA-29F39BF0A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ADCE-F35E-4CF9-9BA6-8884B42B8D05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4D59E7-ABED-42A7-ACD8-E81024DB7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E834A8-43F4-4135-9240-E0A931841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5455-EFEA-4377-B162-7DE925ABD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80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0D22E5-2A36-4C8E-9DAC-0616C0B3C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0A80C0A-28BA-4630-AE25-738B5D1E0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8B85E2-6CC7-4F17-B6FC-E74D076FB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ADCE-F35E-4CF9-9BA6-8884B42B8D05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A4F39F-8915-478A-9DB3-ADF42E2EA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E2E036-C501-414C-9EF8-A86159996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5455-EFEA-4377-B162-7DE925ABD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18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FBA25A-3A82-4F5F-9D1D-40C99D8F4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81FBFF6-5430-4BDE-8FE8-2EF563A049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05E8B80-CF0E-4DE3-8360-C74AC36A3C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C553354-C3A6-44EA-AD99-48F59DE6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ADCE-F35E-4CF9-9BA6-8884B42B8D05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E6CEF0B-9228-4219-A638-F962D9C7C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7FC033E-7A99-489B-ADA0-9869E3A06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5455-EFEA-4377-B162-7DE925ABD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36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66C3D5-12B2-4931-BD7D-732A0AC4F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2C135E1-A3BC-410B-BD5F-E4662E83DC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B8BDE4B-15BD-42F3-B643-8ABD23BD3B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68E267D-995E-4362-807A-0EC17BA40A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A7CE234-3175-4977-8694-927CF538F0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D11B849-11AF-42C5-AAAC-B4D53FE15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ADCE-F35E-4CF9-9BA6-8884B42B8D05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A990A2A-B313-4F1E-9E2B-7D60DD3B4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EFABD7A-CB46-42CB-B79F-87570A601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5455-EFEA-4377-B162-7DE925ABD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29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025A62-0912-403C-98C2-70852E405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A1394C4-BB18-401C-BB23-9A88D476F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ADCE-F35E-4CF9-9BA6-8884B42B8D05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A25F069-3007-40D5-B6F2-7A23EEFA4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0B7C5C5-1185-40DF-BA81-E10245705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5455-EFEA-4377-B162-7DE925ABD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41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39309D6-5D5F-4AC4-BF7C-FB59A495E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ADCE-F35E-4CF9-9BA6-8884B42B8D05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D74338A-7544-43F8-BDB7-86C2A9564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33EC6BF-88D8-4119-A4A1-2D0A54F7B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5455-EFEA-4377-B162-7DE925ABD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826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841C23-4176-456E-82E8-DD1A1E26E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8BB4ED4-8983-4DD0-AA49-1A74B7707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32850F-5297-4AFE-87AA-29F39BF0A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ADCE-F35E-4CF9-9BA6-8884B42B8D05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4D59E7-ABED-42A7-ACD8-E81024DB7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E834A8-43F4-4135-9240-E0A931841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5455-EFEA-4377-B162-7DE925ABD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2599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184020-112F-4E36-B9C0-89A94973C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9BCEEE-C585-42AC-9002-0B595D10D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92DA97-AA9E-4CED-B450-B9FC585C69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33CE078-37E1-411C-B07C-8C71F7915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ADCE-F35E-4CF9-9BA6-8884B42B8D05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9B47382-AFE5-49E1-8EC2-3046ACE09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6B719D9-3C60-46A7-B7C3-040D69568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5455-EFEA-4377-B162-7DE925ABD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1366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CAA5A9-D442-4077-BAAF-644BBD946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C27F7FC-E301-429B-AD26-190D9BE904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0CA509E-30AD-484E-BEF2-81C13F7311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C58E0D3-2FA3-44E5-9FAB-D36855A28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ADCE-F35E-4CF9-9BA6-8884B42B8D05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FDBE4D1-3F31-4AA5-8FC0-BB9ED9756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2070CBB-1A09-491F-9B85-26C3969BC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5455-EFEA-4377-B162-7DE925ABD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695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EBC054-78B6-4A6D-8E2F-A14450723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14EC123-4D72-442C-9568-377128AC5B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D48B83B-1229-4F96-AF0E-FB18A7420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ADCE-F35E-4CF9-9BA6-8884B42B8D05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E43E6EF-0432-4134-8955-9552CA270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F9D3D1-7152-4CA5-A492-2C870D4AF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5455-EFEA-4377-B162-7DE925ABD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51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F5C6BF9-23A6-4EF6-9BF3-F532F4C993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1DC86A1-0F87-46FF-A8CC-44BBBD372A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1607CA-1252-41C2-8828-4D149E895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ADCE-F35E-4CF9-9BA6-8884B42B8D05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1ADA09-7B6E-40F2-9C5B-4FDFF647C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07D6AE-FF75-48A0-B17E-31F06FFBA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5455-EFEA-4377-B162-7DE925ABD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5917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in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9"/>
          <p:cNvGrpSpPr>
            <a:grpSpLocks/>
          </p:cNvGrpSpPr>
          <p:nvPr/>
        </p:nvGrpSpPr>
        <p:grpSpPr bwMode="auto">
          <a:xfrm>
            <a:off x="1" y="0"/>
            <a:ext cx="11687695" cy="800220"/>
            <a:chOff x="413" y="0"/>
            <a:chExt cx="10043823" cy="882650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 rot="-5400000">
              <a:off x="-356774" y="357187"/>
              <a:ext cx="882650" cy="168275"/>
            </a:xfrm>
            <a:prstGeom prst="rect">
              <a:avLst/>
            </a:prstGeom>
            <a:solidFill>
              <a:srgbClr val="CD03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1632" b="1">
                <a:solidFill>
                  <a:srgbClr val="556571"/>
                </a:solidFill>
              </a:endParaRPr>
            </a:p>
          </p:txBody>
        </p:sp>
        <p:pic>
          <p:nvPicPr>
            <p:cNvPr id="7" name="Picture 10" descr="Logo_rg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07"/>
            <a:stretch>
              <a:fillRect/>
            </a:stretch>
          </p:blipFill>
          <p:spPr bwMode="auto">
            <a:xfrm>
              <a:off x="8901236" y="90898"/>
              <a:ext cx="1143000" cy="727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itel 14"/>
          <p:cNvSpPr>
            <a:spLocks noGrp="1"/>
          </p:cNvSpPr>
          <p:nvPr>
            <p:ph type="title"/>
          </p:nvPr>
        </p:nvSpPr>
        <p:spPr>
          <a:xfrm>
            <a:off x="398203" y="85892"/>
            <a:ext cx="10972800" cy="1143000"/>
          </a:xfrm>
        </p:spPr>
        <p:txBody>
          <a:bodyPr>
            <a:normAutofit/>
          </a:bodyPr>
          <a:lstStyle>
            <a:lvl1pPr algn="l">
              <a:defRPr sz="2901">
                <a:solidFill>
                  <a:srgbClr val="55657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3" name="Textplatzhalter 16"/>
          <p:cNvSpPr>
            <a:spLocks noGrp="1"/>
          </p:cNvSpPr>
          <p:nvPr>
            <p:ph type="body" sz="quarter" idx="13"/>
          </p:nvPr>
        </p:nvSpPr>
        <p:spPr>
          <a:xfrm>
            <a:off x="399012" y="1341421"/>
            <a:ext cx="5696989" cy="3982390"/>
          </a:xfrm>
        </p:spPr>
        <p:txBody>
          <a:bodyPr/>
          <a:lstStyle>
            <a:lvl1pPr marL="350478" indent="-350478">
              <a:buClr>
                <a:srgbClr val="C00000"/>
              </a:buClr>
              <a:buFont typeface="Wingdings" pitchFamily="2" charset="2"/>
              <a:buChar char="§"/>
              <a:defRPr sz="1632">
                <a:solidFill>
                  <a:srgbClr val="556571"/>
                </a:solidFill>
                <a:latin typeface="Tahoma" pitchFamily="34" charset="0"/>
                <a:cs typeface="Tahoma" pitchFamily="34" charset="0"/>
              </a:defRPr>
            </a:lvl1pPr>
            <a:lvl2pPr marL="649092" indent="-290724">
              <a:buClr>
                <a:srgbClr val="C00000"/>
              </a:buClr>
              <a:buFont typeface="Courier New" pitchFamily="49" charset="0"/>
              <a:buChar char="o"/>
              <a:defRPr sz="1451">
                <a:solidFill>
                  <a:srgbClr val="556571"/>
                </a:solidFill>
                <a:latin typeface="Tahoma" pitchFamily="34" charset="0"/>
                <a:cs typeface="Tahoma" pitchFamily="34" charset="0"/>
              </a:defRPr>
            </a:lvl2pPr>
            <a:lvl3pPr marL="890882" indent="-241790">
              <a:buClr>
                <a:srgbClr val="C00000"/>
              </a:buClr>
              <a:defRPr sz="1451">
                <a:solidFill>
                  <a:srgbClr val="556571"/>
                </a:solidFill>
                <a:latin typeface="Tahoma" pitchFamily="34" charset="0"/>
                <a:cs typeface="Tahoma" pitchFamily="34" charset="0"/>
              </a:defRPr>
            </a:lvl3pPr>
            <a:lvl4pPr marL="1141308" indent="-259061">
              <a:buClr>
                <a:srgbClr val="C00000"/>
              </a:buClr>
              <a:buFont typeface="Symbol" pitchFamily="18" charset="2"/>
              <a:buChar char="-"/>
              <a:defRPr sz="1451">
                <a:solidFill>
                  <a:srgbClr val="556571"/>
                </a:solidFill>
                <a:latin typeface="Tahoma" pitchFamily="34" charset="0"/>
                <a:cs typeface="Tahoma" pitchFamily="34" charset="0"/>
              </a:defRPr>
            </a:lvl4pPr>
            <a:lvl5pPr marL="1384537" indent="-243230">
              <a:buClr>
                <a:srgbClr val="C00000"/>
              </a:buClr>
              <a:buFont typeface="Wingdings" pitchFamily="2" charset="2"/>
              <a:buChar char="v"/>
              <a:tabLst/>
              <a:defRPr sz="1451">
                <a:solidFill>
                  <a:srgbClr val="556571"/>
                </a:solidFill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929225" y="1341421"/>
            <a:ext cx="5696989" cy="3982390"/>
          </a:xfrm>
        </p:spPr>
        <p:txBody>
          <a:bodyPr/>
          <a:lstStyle>
            <a:lvl1pPr marL="350478" indent="-350478">
              <a:buClr>
                <a:srgbClr val="C00000"/>
              </a:buClr>
              <a:buFont typeface="Wingdings" pitchFamily="2" charset="2"/>
              <a:buChar char="§"/>
              <a:defRPr sz="1632">
                <a:solidFill>
                  <a:srgbClr val="556571"/>
                </a:solidFill>
                <a:latin typeface="Tahoma" pitchFamily="34" charset="0"/>
                <a:cs typeface="Tahoma" pitchFamily="34" charset="0"/>
              </a:defRPr>
            </a:lvl1pPr>
            <a:lvl2pPr marL="649092" indent="-290724">
              <a:buClr>
                <a:srgbClr val="C00000"/>
              </a:buClr>
              <a:buFont typeface="Courier New" pitchFamily="49" charset="0"/>
              <a:buChar char="o"/>
              <a:defRPr sz="1451">
                <a:solidFill>
                  <a:srgbClr val="556571"/>
                </a:solidFill>
                <a:latin typeface="Tahoma" pitchFamily="34" charset="0"/>
                <a:cs typeface="Tahoma" pitchFamily="34" charset="0"/>
              </a:defRPr>
            </a:lvl2pPr>
            <a:lvl3pPr marL="890882" indent="-241790">
              <a:buClr>
                <a:srgbClr val="C00000"/>
              </a:buClr>
              <a:defRPr sz="1451">
                <a:solidFill>
                  <a:srgbClr val="556571"/>
                </a:solidFill>
                <a:latin typeface="Tahoma" pitchFamily="34" charset="0"/>
                <a:cs typeface="Tahoma" pitchFamily="34" charset="0"/>
              </a:defRPr>
            </a:lvl3pPr>
            <a:lvl4pPr marL="1141308" indent="-259061">
              <a:buClr>
                <a:srgbClr val="C00000"/>
              </a:buClr>
              <a:buFont typeface="Symbol" pitchFamily="18" charset="2"/>
              <a:buChar char="-"/>
              <a:defRPr sz="1451">
                <a:solidFill>
                  <a:srgbClr val="556571"/>
                </a:solidFill>
                <a:latin typeface="Tahoma" pitchFamily="34" charset="0"/>
                <a:cs typeface="Tahoma" pitchFamily="34" charset="0"/>
              </a:defRPr>
            </a:lvl4pPr>
            <a:lvl5pPr marL="1384537" indent="-243230">
              <a:buClr>
                <a:srgbClr val="C00000"/>
              </a:buClr>
              <a:buFont typeface="Wingdings" pitchFamily="2" charset="2"/>
              <a:buChar char="v"/>
              <a:tabLst/>
              <a:defRPr sz="1451">
                <a:solidFill>
                  <a:srgbClr val="556571"/>
                </a:solidFill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Please enter the titel here</a:t>
            </a: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8737600" y="6355704"/>
            <a:ext cx="2889135" cy="365568"/>
          </a:xfrm>
        </p:spPr>
        <p:txBody>
          <a:bodyPr/>
          <a:lstStyle>
            <a:lvl1pPr>
              <a:defRPr/>
            </a:lvl1pPr>
          </a:lstStyle>
          <a:p>
            <a:fld id="{EC3BEF36-CC07-4AFE-90BF-7767377E3B84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04112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399011" y="1342800"/>
            <a:ext cx="11227724" cy="4534472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ED1B2F"/>
              </a:buClr>
              <a:buFont typeface="Univers Condensed" pitchFamily="34" charset="0"/>
              <a:buChar char="•"/>
              <a:defRPr sz="1600">
                <a:solidFill>
                  <a:srgbClr val="666666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ED1B2F"/>
              </a:buClr>
              <a:buFont typeface="Arial" panose="020B0604020202020204" pitchFamily="34" charset="0"/>
              <a:buChar char="•"/>
              <a:defRPr sz="1400">
                <a:solidFill>
                  <a:srgbClr val="666666"/>
                </a:solidFill>
              </a:defRPr>
            </a:lvl2pPr>
            <a:lvl3pPr>
              <a:buClr>
                <a:srgbClr val="ED1B2F"/>
              </a:buClr>
              <a:defRPr sz="1400">
                <a:solidFill>
                  <a:srgbClr val="666666"/>
                </a:solidFill>
              </a:defRPr>
            </a:lvl3pPr>
            <a:lvl4pPr marL="1600200" indent="-228600">
              <a:buClr>
                <a:srgbClr val="ED1B2F"/>
              </a:buClr>
              <a:buFont typeface="Univers Condensed" pitchFamily="34" charset="0"/>
              <a:buChar char="•"/>
              <a:defRPr sz="1400">
                <a:solidFill>
                  <a:srgbClr val="666666"/>
                </a:solidFill>
              </a:defRPr>
            </a:lvl4pPr>
            <a:lvl5pPr marL="2057400" indent="-228600">
              <a:buClr>
                <a:srgbClr val="ED1B2F"/>
              </a:buClr>
              <a:buFont typeface="Arial" panose="020B0604020202020204" pitchFamily="34" charset="0"/>
              <a:buChar char="•"/>
              <a:defRPr sz="1400">
                <a:solidFill>
                  <a:srgbClr val="666666"/>
                </a:solidFill>
              </a:defRPr>
            </a:lvl5pPr>
          </a:lstStyle>
          <a:p>
            <a:endParaRPr lang="de-DE" dirty="0"/>
          </a:p>
          <a:p>
            <a:pPr lvl="2"/>
            <a:endParaRPr lang="de-DE" dirty="0"/>
          </a:p>
          <a:p>
            <a:pPr lvl="3"/>
            <a:endParaRPr lang="de-DE" dirty="0"/>
          </a:p>
          <a:p>
            <a:pPr lvl="4"/>
            <a:endParaRPr lang="de-DE" dirty="0"/>
          </a:p>
        </p:txBody>
      </p:sp>
      <p:sp>
        <p:nvSpPr>
          <p:cNvPr id="9" name="Titel 14"/>
          <p:cNvSpPr>
            <a:spLocks noGrp="1"/>
          </p:cNvSpPr>
          <p:nvPr>
            <p:ph type="title"/>
          </p:nvPr>
        </p:nvSpPr>
        <p:spPr>
          <a:xfrm>
            <a:off x="398204" y="44625"/>
            <a:ext cx="10972800" cy="831842"/>
          </a:xfrm>
          <a:prstGeom prst="rect">
            <a:avLst/>
          </a:prstGeom>
        </p:spPr>
        <p:txBody>
          <a:bodyPr lIns="81098" tIns="40549" rIns="81098" bIns="0" anchor="b" anchorCtr="0">
            <a:normAutofit/>
          </a:bodyPr>
          <a:lstStyle>
            <a:lvl1pPr algn="l">
              <a:defRPr sz="2800" b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81347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399014" y="1794739"/>
            <a:ext cx="11227724" cy="3982389"/>
          </a:xfrm>
          <a:prstGeom prst="rect">
            <a:avLst/>
          </a:prstGeom>
        </p:spPr>
        <p:txBody>
          <a:bodyPr/>
          <a:lstStyle>
            <a:lvl1pPr marL="337336" indent="-337336">
              <a:buClr>
                <a:srgbClr val="C00000"/>
              </a:buClr>
              <a:buFont typeface="Wingdings" pitchFamily="2" charset="2"/>
              <a:buChar char="§"/>
              <a:defRPr sz="1571">
                <a:solidFill>
                  <a:srgbClr val="55657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9" name="Titel 14"/>
          <p:cNvSpPr>
            <a:spLocks noGrp="1"/>
          </p:cNvSpPr>
          <p:nvPr>
            <p:ph type="title"/>
          </p:nvPr>
        </p:nvSpPr>
        <p:spPr>
          <a:xfrm>
            <a:off x="398204" y="85892"/>
            <a:ext cx="10972800" cy="1143000"/>
          </a:xfrm>
          <a:prstGeom prst="rect">
            <a:avLst/>
          </a:prstGeom>
        </p:spPr>
        <p:txBody>
          <a:bodyPr lIns="91420" tIns="45710" rIns="91420" bIns="45710" anchor="ctr" anchorCtr="0">
            <a:normAutofit/>
          </a:bodyPr>
          <a:lstStyle>
            <a:lvl1pPr algn="l">
              <a:defRPr sz="2793">
                <a:solidFill>
                  <a:srgbClr val="55657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103078" tIns="51539" rIns="103078" bIns="51539" numCol="1" anchor="t" anchorCtr="0" compatLnSpc="1">
            <a:prstTxWarp prst="textNoShape">
              <a:avLst/>
            </a:prstTxWarp>
          </a:bodyPr>
          <a:lstStyle>
            <a:lvl1pPr>
              <a:defRPr sz="960">
                <a:solidFill>
                  <a:srgbClr val="55657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en-US" sz="960" b="0" i="0" u="none" strike="noStrike" kern="1200" cap="none" spc="0" normalizeH="0" baseline="0" noProof="0">
              <a:ln>
                <a:noFill/>
              </a:ln>
              <a:solidFill>
                <a:srgbClr val="55657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4165603" y="6356351"/>
            <a:ext cx="3860800" cy="365125"/>
          </a:xfrm>
          <a:prstGeom prst="rect">
            <a:avLst/>
          </a:prstGeom>
        </p:spPr>
        <p:txBody>
          <a:bodyPr vert="horz" wrap="square" lIns="103078" tIns="51539" rIns="103078" bIns="51539" numCol="1" anchor="t" anchorCtr="0" compatLnSpc="1">
            <a:prstTxWarp prst="textNoShape">
              <a:avLst/>
            </a:prstTxWarp>
          </a:bodyPr>
          <a:lstStyle>
            <a:lvl1pPr algn="ctr">
              <a:defRPr sz="1222" b="0" i="0">
                <a:solidFill>
                  <a:srgbClr val="FF0000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1222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Leica Internal Use Only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103078" tIns="51539" rIns="103078" bIns="51539" numCol="1" anchor="t" anchorCtr="0" compatLnSpc="1">
            <a:prstTxWarp prst="textNoShape">
              <a:avLst/>
            </a:prstTxWarp>
          </a:bodyPr>
          <a:lstStyle>
            <a:lvl1pPr algn="r">
              <a:defRPr sz="960">
                <a:solidFill>
                  <a:srgbClr val="55657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B8652C-3922-4050-8921-CB9E721C578F}" type="slidenum">
              <a:rPr kumimoji="0" lang="de-DE" altLang="en-US" sz="960" b="0" i="0" u="none" strike="noStrike" kern="1200" cap="none" spc="0" normalizeH="0" baseline="0" noProof="0">
                <a:ln>
                  <a:noFill/>
                </a:ln>
                <a:solidFill>
                  <a:srgbClr val="55657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altLang="en-US" sz="960" b="0" i="0" u="none" strike="noStrike" kern="1200" cap="none" spc="0" normalizeH="0" baseline="0" noProof="0">
              <a:ln>
                <a:noFill/>
              </a:ln>
              <a:solidFill>
                <a:srgbClr val="55657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5045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3" y="1600203"/>
            <a:ext cx="5384801" cy="4637088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197600" y="1600203"/>
            <a:ext cx="5384801" cy="4637088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3695700" y="6453188"/>
            <a:ext cx="4895851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Sales &amp; Application Meeting 06/2004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8737600" y="6453188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A7C60DC2-4046-4FB6-B36E-98C1CF71A74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2"/>
          </p:nvPr>
        </p:nvSpPr>
        <p:spPr>
          <a:xfrm>
            <a:off x="609600" y="6453188"/>
            <a:ext cx="2844800" cy="476250"/>
          </a:xfrm>
          <a:prstGeom prst="rect">
            <a:avLst/>
          </a:prstGeom>
        </p:spPr>
        <p:txBody>
          <a:bodyPr lIns="103067" tIns="51533" rIns="103067" bIns="51533"/>
          <a:lstStyle>
            <a:lvl1pPr>
              <a:defRPr/>
            </a:lvl1pPr>
          </a:lstStyle>
          <a:p>
            <a:pPr defTabSz="933855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19234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0D22E5-2A36-4C8E-9DAC-0616C0B3C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0A80C0A-28BA-4630-AE25-738B5D1E0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8B85E2-6CC7-4F17-B6FC-E74D076FB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ADCE-F35E-4CF9-9BA6-8884B42B8D05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A4F39F-8915-478A-9DB3-ADF42E2EA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E2E036-C501-414C-9EF8-A86159996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5455-EFEA-4377-B162-7DE925ABD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6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FBA25A-3A82-4F5F-9D1D-40C99D8F4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81FBFF6-5430-4BDE-8FE8-2EF563A049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05E8B80-CF0E-4DE3-8360-C74AC36A3C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C553354-C3A6-44EA-AD99-48F59DE6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ADCE-F35E-4CF9-9BA6-8884B42B8D05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E6CEF0B-9228-4219-A638-F962D9C7C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7FC033E-7A99-489B-ADA0-9869E3A06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5455-EFEA-4377-B162-7DE925ABD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453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66C3D5-12B2-4931-BD7D-732A0AC4F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2C135E1-A3BC-410B-BD5F-E4662E83DC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B8BDE4B-15BD-42F3-B643-8ABD23BD3B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68E267D-995E-4362-807A-0EC17BA40A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A7CE234-3175-4977-8694-927CF538F0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D11B849-11AF-42C5-AAAC-B4D53FE15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ADCE-F35E-4CF9-9BA6-8884B42B8D05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A990A2A-B313-4F1E-9E2B-7D60DD3B4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EFABD7A-CB46-42CB-B79F-87570A601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5455-EFEA-4377-B162-7DE925ABD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938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025A62-0912-403C-98C2-70852E405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A1394C4-BB18-401C-BB23-9A88D476F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ADCE-F35E-4CF9-9BA6-8884B42B8D05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A25F069-3007-40D5-B6F2-7A23EEFA4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0B7C5C5-1185-40DF-BA81-E10245705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5455-EFEA-4377-B162-7DE925ABD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249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39309D6-5D5F-4AC4-BF7C-FB59A495E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ADCE-F35E-4CF9-9BA6-8884B42B8D05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D74338A-7544-43F8-BDB7-86C2A9564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33EC6BF-88D8-4119-A4A1-2D0A54F7B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5455-EFEA-4377-B162-7DE925ABD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92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184020-112F-4E36-B9C0-89A94973C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9BCEEE-C585-42AC-9002-0B595D10D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92DA97-AA9E-4CED-B450-B9FC585C69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33CE078-37E1-411C-B07C-8C71F7915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ADCE-F35E-4CF9-9BA6-8884B42B8D05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9B47382-AFE5-49E1-8EC2-3046ACE09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6B719D9-3C60-46A7-B7C3-040D69568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5455-EFEA-4377-B162-7DE925ABD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CAA5A9-D442-4077-BAAF-644BBD946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C27F7FC-E301-429B-AD26-190D9BE904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0CA509E-30AD-484E-BEF2-81C13F7311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C58E0D3-2FA3-44E5-9FAB-D36855A28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ADCE-F35E-4CF9-9BA6-8884B42B8D05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FDBE4D1-3F31-4AA5-8FC0-BB9ED9756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2070CBB-1A09-491F-9B85-26C3969BC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5455-EFEA-4377-B162-7DE925ABD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10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B1030C5-CFB7-451A-8F8D-EEA8B6115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74F9259-D180-4E1F-9799-6EB64999F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37B65D-5F91-42E0-A0C4-CC6B7CD157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0ADCE-F35E-4CF9-9BA6-8884B42B8D05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E6394C-96FE-48CF-A298-B661D67582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EAA93F-8D48-4927-9177-EB2641AF8D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A5455-EFEA-4377-B162-7DE925ABD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506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B1030C5-CFB7-451A-8F8D-EEA8B6115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74F9259-D180-4E1F-9799-6EB64999F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37B65D-5F91-42E0-A0C4-CC6B7CD157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0ADCE-F35E-4CF9-9BA6-8884B42B8D05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E6394C-96FE-48CF-A298-B661D67582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EAA93F-8D48-4927-9177-EB2641AF8D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A5455-EFEA-4377-B162-7DE925ABD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591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gif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1895168" y="2266336"/>
            <a:ext cx="8382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340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556571"/>
              </a:solidFill>
              <a:effectLst/>
              <a:uLnTx/>
              <a:uFillTx/>
              <a:latin typeface="Tahoma" pitchFamily="34" charset="0"/>
              <a:ea typeface="MS PGothic" pitchFamily="34" charset="-128"/>
              <a:cs typeface="+mn-cs"/>
            </a:endParaRPr>
          </a:p>
          <a:p>
            <a:pPr marL="0" marR="0" lvl="0" indent="0" algn="ctr" defTabSz="9340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556571"/>
                </a:solidFill>
                <a:latin typeface="Tahoma" pitchFamily="34" charset="0"/>
                <a:ea typeface="MS PGothic" pitchFamily="34" charset="-128"/>
              </a:rPr>
              <a:t>STED Sample Prep </a:t>
            </a:r>
          </a:p>
          <a:p>
            <a:pPr marL="0" marR="0" lvl="0" indent="0" algn="ctr" defTabSz="9340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56571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Sample Mounting</a:t>
            </a:r>
          </a:p>
        </p:txBody>
      </p:sp>
    </p:spTree>
    <p:extLst>
      <p:ext uri="{BB962C8B-B14F-4D97-AF65-F5344CB8AC3E}">
        <p14:creationId xmlns:p14="http://schemas.microsoft.com/office/powerpoint/2010/main" val="636104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arah crowe\Desktop\alexa 64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7"/>
          <a:stretch/>
        </p:blipFill>
        <p:spPr bwMode="auto">
          <a:xfrm>
            <a:off x="2390774" y="3200401"/>
            <a:ext cx="7286626" cy="301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platzhalter 2"/>
          <p:cNvSpPr>
            <a:spLocks/>
          </p:cNvSpPr>
          <p:nvPr/>
        </p:nvSpPr>
        <p:spPr bwMode="auto">
          <a:xfrm>
            <a:off x="1824038" y="1600201"/>
            <a:ext cx="800576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06" marR="0" lvl="0" indent="-341306" algn="l" defTabSz="934059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For STED to work efficiently, the emission spectra needs to show significant emission at the STED wavelength.</a:t>
            </a:r>
          </a:p>
          <a:p>
            <a:pPr marL="341306" marR="0" lvl="0" indent="-341306" algn="l" defTabSz="934059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No excitation at the depletion wavelength.</a:t>
            </a:r>
          </a:p>
          <a:p>
            <a:pPr marL="341306" marR="0" lvl="0" indent="-341306" algn="l" defTabSz="934059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Ex: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Alexa 647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 for 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775 nm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 depletion laser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MS PGothic" pitchFamily="34" charset="-128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1675531" y="398582"/>
            <a:ext cx="6248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340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56571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Single color STED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288881" y="2845714"/>
            <a:ext cx="950119" cy="2869287"/>
            <a:chOff x="2859881" y="2693313"/>
            <a:chExt cx="950119" cy="2869287"/>
          </a:xfrm>
        </p:grpSpPr>
        <p:sp>
          <p:nvSpPr>
            <p:cNvPr id="6" name="Line 65"/>
            <p:cNvSpPr>
              <a:spLocks noChangeShapeType="1"/>
            </p:cNvSpPr>
            <p:nvPr/>
          </p:nvSpPr>
          <p:spPr bwMode="auto">
            <a:xfrm flipV="1">
              <a:off x="3352800" y="3067050"/>
              <a:ext cx="0" cy="24955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3405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59881" y="2693313"/>
              <a:ext cx="95011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3405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rPr>
                <a:t>Excitation @</a:t>
              </a:r>
            </a:p>
            <a:p>
              <a:pPr marL="0" marR="0" lvl="0" indent="0" algn="ctr" defTabSz="93405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rPr>
                <a:t>647 nm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658101" y="2845714"/>
            <a:ext cx="990600" cy="2869287"/>
            <a:chOff x="4114800" y="2693313"/>
            <a:chExt cx="990600" cy="2869287"/>
          </a:xfrm>
        </p:grpSpPr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4572000" y="3067050"/>
              <a:ext cx="0" cy="2495550"/>
            </a:xfrm>
            <a:prstGeom prst="lin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3405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14800" y="2693313"/>
              <a:ext cx="9906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3405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rPr>
                <a:t>Depletion @</a:t>
              </a:r>
            </a:p>
            <a:p>
              <a:pPr marL="0" marR="0" lvl="0" indent="0" algn="ctr" defTabSz="93405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rPr>
                <a:t>775 nm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600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Titel 1"/>
          <p:cNvSpPr>
            <a:spLocks/>
          </p:cNvSpPr>
          <p:nvPr/>
        </p:nvSpPr>
        <p:spPr bwMode="auto">
          <a:xfrm>
            <a:off x="1519237" y="3143249"/>
            <a:ext cx="949901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429" tIns="46715" rIns="93429" bIns="46715" anchor="ctr"/>
          <a:lstStyle/>
          <a:p>
            <a:pPr marL="0" marR="0" lvl="0" indent="0" algn="l" defTabSz="93290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8" b="0" i="0" u="none" strike="noStrike" kern="1200" cap="none" spc="0" normalizeH="0" baseline="0" noProof="0" dirty="0">
                <a:ln>
                  <a:noFill/>
                </a:ln>
                <a:solidFill>
                  <a:srgbClr val="556571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Tahoma" pitchFamily="34" charset="0"/>
              </a:rPr>
              <a:t>Sample Preparation Considerations</a:t>
            </a:r>
          </a:p>
          <a:p>
            <a:pPr marL="0" marR="0" lvl="0" indent="0" algn="l" defTabSz="93290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538" b="0" i="0" u="none" strike="noStrike" kern="1200" cap="none" spc="0" normalizeH="0" baseline="0" noProof="0" dirty="0">
                <a:ln>
                  <a:noFill/>
                </a:ln>
                <a:solidFill>
                  <a:srgbClr val="556571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Tahoma" pitchFamily="34" charset="0"/>
              </a:rPr>
              <a:t>Dual and Triple Color STED microscopy</a:t>
            </a:r>
          </a:p>
        </p:txBody>
      </p:sp>
    </p:spTree>
    <p:extLst>
      <p:ext uri="{BB962C8B-B14F-4D97-AF65-F5344CB8AC3E}">
        <p14:creationId xmlns:p14="http://schemas.microsoft.com/office/powerpoint/2010/main" val="246388944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sarah crowe\Desktop\triple 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1"/>
          <a:stretch/>
        </p:blipFill>
        <p:spPr bwMode="auto">
          <a:xfrm>
            <a:off x="2286001" y="3051806"/>
            <a:ext cx="7439025" cy="304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platzhalter 2"/>
          <p:cNvSpPr>
            <a:spLocks/>
          </p:cNvSpPr>
          <p:nvPr/>
        </p:nvSpPr>
        <p:spPr bwMode="auto">
          <a:xfrm>
            <a:off x="1824038" y="1600201"/>
            <a:ext cx="800576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06" marR="0" lvl="0" indent="-341306" algn="l" defTabSz="934059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For STED to work efficiently, the emission spectra of both dyes need to show significant emission at the STED laser wavelengths.</a:t>
            </a:r>
          </a:p>
          <a:p>
            <a:pPr marL="341306" marR="0" lvl="0" indent="-341306" algn="l" defTabSz="934059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Ex: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Alexa 647, Alexa 555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and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OG 488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 for 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775 nm, 660 nm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and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592 nm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 depletion laser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MS PGothic" pitchFamily="34" charset="-128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1656741" y="362516"/>
            <a:ext cx="6248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340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56571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Multi-color STED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43200" y="2667000"/>
            <a:ext cx="129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340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Sequential scan 1: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57400" y="6048451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340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** Rule: “Image red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 blue”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ALWAYS start your sequential 660/592 nm STED scans with the LONGER WAVELENGTH dye and the 660 nm depletion laser!!! The 592 nm depletion laser may bleach orange/red dyes.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326982" y="2693313"/>
            <a:ext cx="2359819" cy="2869287"/>
            <a:chOff x="4802981" y="2693313"/>
            <a:chExt cx="2359819" cy="2869287"/>
          </a:xfrm>
        </p:grpSpPr>
        <p:grpSp>
          <p:nvGrpSpPr>
            <p:cNvPr id="15" name="Group 14"/>
            <p:cNvGrpSpPr/>
            <p:nvPr/>
          </p:nvGrpSpPr>
          <p:grpSpPr>
            <a:xfrm>
              <a:off x="4802981" y="2693313"/>
              <a:ext cx="950119" cy="2869287"/>
              <a:chOff x="2859881" y="2693313"/>
              <a:chExt cx="950119" cy="2869287"/>
            </a:xfrm>
          </p:grpSpPr>
          <p:sp>
            <p:nvSpPr>
              <p:cNvPr id="16" name="Line 65"/>
              <p:cNvSpPr>
                <a:spLocks noChangeShapeType="1"/>
              </p:cNvSpPr>
              <p:nvPr/>
            </p:nvSpPr>
            <p:spPr bwMode="auto">
              <a:xfrm flipV="1">
                <a:off x="3352800" y="3067050"/>
                <a:ext cx="0" cy="249555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3405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859881" y="2693313"/>
                <a:ext cx="95011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3405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MS PGothic" pitchFamily="34" charset="-128"/>
                    <a:cs typeface="+mn-cs"/>
                  </a:rPr>
                  <a:t>Excitation @</a:t>
                </a:r>
              </a:p>
              <a:p>
                <a:pPr marL="0" marR="0" lvl="0" indent="0" algn="ctr" defTabSz="93405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MS PGothic" pitchFamily="34" charset="-128"/>
                    <a:cs typeface="+mn-cs"/>
                  </a:rPr>
                  <a:t>647 nm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6172200" y="2693313"/>
              <a:ext cx="990600" cy="2869287"/>
              <a:chOff x="4114800" y="2693313"/>
              <a:chExt cx="990600" cy="2869287"/>
            </a:xfrm>
          </p:grpSpPr>
          <p:sp>
            <p:nvSpPr>
              <p:cNvPr id="24" name="Line 7"/>
              <p:cNvSpPr>
                <a:spLocks noChangeShapeType="1"/>
              </p:cNvSpPr>
              <p:nvPr/>
            </p:nvSpPr>
            <p:spPr bwMode="auto">
              <a:xfrm>
                <a:off x="4572000" y="3067050"/>
                <a:ext cx="0" cy="2495550"/>
              </a:xfrm>
              <a:prstGeom prst="line">
                <a:avLst/>
              </a:prstGeom>
              <a:noFill/>
              <a:ln w="38100">
                <a:solidFill>
                  <a:schemeClr val="accent2">
                    <a:lumMod val="75000"/>
                  </a:schemeClr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3405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114800" y="2693313"/>
                <a:ext cx="9906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3405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MS PGothic" pitchFamily="34" charset="-128"/>
                    <a:cs typeface="+mn-cs"/>
                  </a:rPr>
                  <a:t>Depletion @</a:t>
                </a:r>
              </a:p>
              <a:p>
                <a:pPr marL="0" marR="0" lvl="0" indent="0" algn="ctr" defTabSz="93405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MS PGothic" pitchFamily="34" charset="-128"/>
                    <a:cs typeface="+mn-cs"/>
                  </a:rPr>
                  <a:t>775 nm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2208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arah crowe\Desktop\triple 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1"/>
          <a:stretch/>
        </p:blipFill>
        <p:spPr bwMode="auto">
          <a:xfrm>
            <a:off x="2286001" y="3051806"/>
            <a:ext cx="7439025" cy="304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platzhalter 2"/>
          <p:cNvSpPr>
            <a:spLocks/>
          </p:cNvSpPr>
          <p:nvPr/>
        </p:nvSpPr>
        <p:spPr bwMode="auto">
          <a:xfrm>
            <a:off x="1824038" y="1600201"/>
            <a:ext cx="800576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06" marR="0" lvl="0" indent="-341306" algn="l" defTabSz="934059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For STED to work efficiently, the emission spectra of both dyes need to show significant emission at the STED laser wavelengths.</a:t>
            </a:r>
          </a:p>
          <a:p>
            <a:pPr marL="341306" marR="0" lvl="0" indent="-341306" algn="l" defTabSz="934059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Ex: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Alexa 647, Alexa 555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and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OG 488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 for 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775 nm, 660 nm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and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592 nm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 depletion laser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MS PGothic" pitchFamily="34" charset="-128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1591458" y="388285"/>
            <a:ext cx="6248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340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56571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Multi-color STED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222082" y="2693313"/>
            <a:ext cx="2245519" cy="2869287"/>
            <a:chOff x="3698081" y="2693313"/>
            <a:chExt cx="2245519" cy="2869287"/>
          </a:xfrm>
        </p:grpSpPr>
        <p:grpSp>
          <p:nvGrpSpPr>
            <p:cNvPr id="5" name="Group 4"/>
            <p:cNvGrpSpPr/>
            <p:nvPr/>
          </p:nvGrpSpPr>
          <p:grpSpPr>
            <a:xfrm>
              <a:off x="3698081" y="2693313"/>
              <a:ext cx="950119" cy="2869287"/>
              <a:chOff x="2859881" y="2693313"/>
              <a:chExt cx="950119" cy="2869287"/>
            </a:xfrm>
          </p:grpSpPr>
          <p:sp>
            <p:nvSpPr>
              <p:cNvPr id="6" name="Line 65"/>
              <p:cNvSpPr>
                <a:spLocks noChangeShapeType="1"/>
              </p:cNvSpPr>
              <p:nvPr/>
            </p:nvSpPr>
            <p:spPr bwMode="auto">
              <a:xfrm flipV="1">
                <a:off x="3352800" y="3067050"/>
                <a:ext cx="0" cy="2495550"/>
              </a:xfrm>
              <a:prstGeom prst="line">
                <a:avLst/>
              </a:prstGeom>
              <a:noFill/>
              <a:ln w="38100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3405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859881" y="2693313"/>
                <a:ext cx="95011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3405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MS PGothic" pitchFamily="34" charset="-128"/>
                    <a:cs typeface="+mn-cs"/>
                  </a:rPr>
                  <a:t>Excitation @</a:t>
                </a:r>
              </a:p>
              <a:p>
                <a:pPr marL="0" marR="0" lvl="0" indent="0" algn="ctr" defTabSz="93405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MS PGothic" pitchFamily="34" charset="-128"/>
                    <a:cs typeface="+mn-cs"/>
                  </a:rPr>
                  <a:t>555 nm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4953000" y="2693313"/>
              <a:ext cx="990600" cy="2869287"/>
              <a:chOff x="4114800" y="2693313"/>
              <a:chExt cx="990600" cy="2869287"/>
            </a:xfrm>
          </p:grpSpPr>
          <p:sp>
            <p:nvSpPr>
              <p:cNvPr id="9" name="Line 7"/>
              <p:cNvSpPr>
                <a:spLocks noChangeShapeType="1"/>
              </p:cNvSpPr>
              <p:nvPr/>
            </p:nvSpPr>
            <p:spPr bwMode="auto">
              <a:xfrm>
                <a:off x="4572000" y="3067050"/>
                <a:ext cx="0" cy="249555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3405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114800" y="2693313"/>
                <a:ext cx="9906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3405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MS PGothic" pitchFamily="34" charset="-128"/>
                    <a:cs typeface="+mn-cs"/>
                  </a:rPr>
                  <a:t>Depletion @</a:t>
                </a:r>
              </a:p>
              <a:p>
                <a:pPr marL="0" marR="0" lvl="0" indent="0" algn="ctr" defTabSz="93405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MS PGothic" pitchFamily="34" charset="-128"/>
                    <a:cs typeface="+mn-cs"/>
                  </a:rPr>
                  <a:t>660 nm</a:t>
                </a:r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>
            <a:off x="2743200" y="2667001"/>
            <a:ext cx="1447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340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Sequential scan 2: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57400" y="6048451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340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** Rule: “Image red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 blue”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ALWAYS start your sequential 660/592 nm STED scans with the LONGER WAVELENGTH dye and the 660 nm depletion laser!!! The 592 nm depletion laser may bleach orange/red dyes.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79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sarah crowe\Desktop\triple 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1"/>
          <a:stretch/>
        </p:blipFill>
        <p:spPr bwMode="auto">
          <a:xfrm>
            <a:off x="2286001" y="3051806"/>
            <a:ext cx="7439025" cy="304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platzhalter 2"/>
          <p:cNvSpPr>
            <a:spLocks/>
          </p:cNvSpPr>
          <p:nvPr/>
        </p:nvSpPr>
        <p:spPr bwMode="auto">
          <a:xfrm>
            <a:off x="1824038" y="1600201"/>
            <a:ext cx="800576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06" marR="0" lvl="0" indent="-341306" algn="l" defTabSz="934059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For STED to work efficiently, the emission spectra of both dyes need to show significant emission at the STED laser wavelengths.</a:t>
            </a:r>
          </a:p>
          <a:p>
            <a:pPr marL="341306" marR="0" lvl="0" indent="-341306" algn="l" defTabSz="934059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Ex: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Alexa 647, Alexa 555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and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OG 488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 for 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775 nm, 660 nm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and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592 nm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 depletion laser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MS PGothic" pitchFamily="34" charset="-128"/>
              <a:cs typeface="+mn-cs"/>
              <a:sym typeface="Wingdings" panose="05000000000000000000" pitchFamily="2" charset="2"/>
            </a:endParaRPr>
          </a:p>
          <a:p>
            <a:pPr marL="341306" marR="0" lvl="0" indent="-341306" algn="l" defTabSz="934059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MS PGothic" pitchFamily="34" charset="-128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1722024" y="342492"/>
            <a:ext cx="6248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340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56571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Multi-color STED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155282" y="2693313"/>
            <a:ext cx="2474119" cy="2869287"/>
            <a:chOff x="2631281" y="2693313"/>
            <a:chExt cx="2474119" cy="2869287"/>
          </a:xfrm>
        </p:grpSpPr>
        <p:grpSp>
          <p:nvGrpSpPr>
            <p:cNvPr id="11" name="Group 10"/>
            <p:cNvGrpSpPr/>
            <p:nvPr/>
          </p:nvGrpSpPr>
          <p:grpSpPr>
            <a:xfrm>
              <a:off x="2631281" y="2693313"/>
              <a:ext cx="950119" cy="2869287"/>
              <a:chOff x="2859881" y="2693313"/>
              <a:chExt cx="950119" cy="2869287"/>
            </a:xfrm>
          </p:grpSpPr>
          <p:sp>
            <p:nvSpPr>
              <p:cNvPr id="12" name="Line 65"/>
              <p:cNvSpPr>
                <a:spLocks noChangeShapeType="1"/>
              </p:cNvSpPr>
              <p:nvPr/>
            </p:nvSpPr>
            <p:spPr bwMode="auto">
              <a:xfrm flipV="1">
                <a:off x="3352800" y="3067050"/>
                <a:ext cx="0" cy="249555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3405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859881" y="2693313"/>
                <a:ext cx="95011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3405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MS PGothic" pitchFamily="34" charset="-128"/>
                    <a:cs typeface="+mn-cs"/>
                  </a:rPr>
                  <a:t>Excitation @</a:t>
                </a:r>
              </a:p>
              <a:p>
                <a:pPr marL="0" marR="0" lvl="0" indent="0" algn="ctr" defTabSz="93405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MS PGothic" pitchFamily="34" charset="-128"/>
                    <a:cs typeface="+mn-cs"/>
                  </a:rPr>
                  <a:t>470 nm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4114800" y="2693313"/>
              <a:ext cx="990600" cy="2869287"/>
              <a:chOff x="4114800" y="2693313"/>
              <a:chExt cx="990600" cy="2869287"/>
            </a:xfrm>
          </p:grpSpPr>
          <p:sp>
            <p:nvSpPr>
              <p:cNvPr id="18" name="Line 7"/>
              <p:cNvSpPr>
                <a:spLocks noChangeShapeType="1"/>
              </p:cNvSpPr>
              <p:nvPr/>
            </p:nvSpPr>
            <p:spPr bwMode="auto">
              <a:xfrm>
                <a:off x="4572000" y="3067050"/>
                <a:ext cx="0" cy="2495550"/>
              </a:xfrm>
              <a:prstGeom prst="line">
                <a:avLst/>
              </a:prstGeom>
              <a:noFill/>
              <a:ln w="38100">
                <a:solidFill>
                  <a:srgbClr val="FDD903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3405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114800" y="2693313"/>
                <a:ext cx="9906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3405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MS PGothic" pitchFamily="34" charset="-128"/>
                    <a:cs typeface="+mn-cs"/>
                  </a:rPr>
                  <a:t>Depletion @</a:t>
                </a:r>
              </a:p>
              <a:p>
                <a:pPr marL="0" marR="0" lvl="0" indent="0" algn="ctr" defTabSz="93405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MS PGothic" pitchFamily="34" charset="-128"/>
                    <a:cs typeface="+mn-cs"/>
                  </a:rPr>
                  <a:t>592 nm</a:t>
                </a:r>
              </a:p>
            </p:txBody>
          </p:sp>
        </p:grpSp>
      </p:grpSp>
      <p:sp>
        <p:nvSpPr>
          <p:cNvPr id="22" name="TextBox 21"/>
          <p:cNvSpPr txBox="1"/>
          <p:nvPr/>
        </p:nvSpPr>
        <p:spPr>
          <a:xfrm>
            <a:off x="2743200" y="2667000"/>
            <a:ext cx="129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340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Sequential scan 3: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57400" y="6048451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340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** Rule: “Image red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 blue”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ALWAYS start your sequential 660/592 nm STED scans with the LONGER WAVELENGTH dye and the 660 nm depletion laser!!! The 592 nm depletion laser may bleach orange/red dyes.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529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2"/>
          <p:cNvSpPr>
            <a:spLocks/>
          </p:cNvSpPr>
          <p:nvPr/>
        </p:nvSpPr>
        <p:spPr bwMode="auto">
          <a:xfrm>
            <a:off x="1824038" y="1600201"/>
            <a:ext cx="800576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06" marR="0" lvl="0" indent="-341306" algn="l" defTabSz="934059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For STED to work efficiently, the emission spectra of both dyes need to show significant emission at the STED laser wavelengths.</a:t>
            </a:r>
          </a:p>
          <a:p>
            <a:pPr marL="341306" marR="0" lvl="0" indent="-341306" algn="l" defTabSz="934059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Ex: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Alexa 555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and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OG 488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 for 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660 nm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 depletion laser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MS PGothic" pitchFamily="34" charset="-128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1824038" y="246181"/>
            <a:ext cx="6248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340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56571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Multi-color STED – 1 STED laser</a:t>
            </a:r>
          </a:p>
        </p:txBody>
      </p:sp>
      <p:pic>
        <p:nvPicPr>
          <p:cNvPr id="4098" name="Picture 2" descr="C:\Users\sarah crowe\Desktop\spectraviewer_graph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067051"/>
            <a:ext cx="723900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6477001" y="2693313"/>
            <a:ext cx="990600" cy="2869287"/>
            <a:chOff x="4114800" y="2693313"/>
            <a:chExt cx="990600" cy="2869287"/>
          </a:xfrm>
        </p:grpSpPr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4572000" y="3067050"/>
              <a:ext cx="0" cy="24955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3405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14800" y="2693313"/>
              <a:ext cx="9906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3405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rPr>
                <a:t>Depletion @</a:t>
              </a:r>
            </a:p>
            <a:p>
              <a:pPr marL="0" marR="0" lvl="0" indent="0" algn="ctr" defTabSz="93405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rPr>
                <a:t>660 nm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155282" y="2693313"/>
            <a:ext cx="2016919" cy="2869287"/>
            <a:chOff x="2631281" y="2693313"/>
            <a:chExt cx="2016919" cy="2869287"/>
          </a:xfrm>
        </p:grpSpPr>
        <p:grpSp>
          <p:nvGrpSpPr>
            <p:cNvPr id="5" name="Group 4"/>
            <p:cNvGrpSpPr/>
            <p:nvPr/>
          </p:nvGrpSpPr>
          <p:grpSpPr>
            <a:xfrm>
              <a:off x="3698081" y="2693313"/>
              <a:ext cx="950119" cy="2869287"/>
              <a:chOff x="2859881" y="2693313"/>
              <a:chExt cx="950119" cy="2869287"/>
            </a:xfrm>
          </p:grpSpPr>
          <p:sp>
            <p:nvSpPr>
              <p:cNvPr id="6" name="Line 65"/>
              <p:cNvSpPr>
                <a:spLocks noChangeShapeType="1"/>
              </p:cNvSpPr>
              <p:nvPr/>
            </p:nvSpPr>
            <p:spPr bwMode="auto">
              <a:xfrm flipV="1">
                <a:off x="3352800" y="3067050"/>
                <a:ext cx="0" cy="2495550"/>
              </a:xfrm>
              <a:prstGeom prst="line">
                <a:avLst/>
              </a:prstGeom>
              <a:noFill/>
              <a:ln w="38100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3405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859881" y="2693313"/>
                <a:ext cx="95011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3405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MS PGothic" pitchFamily="34" charset="-128"/>
                    <a:cs typeface="+mn-cs"/>
                  </a:rPr>
                  <a:t>Excitation @</a:t>
                </a:r>
              </a:p>
              <a:p>
                <a:pPr marL="0" marR="0" lvl="0" indent="0" algn="ctr" defTabSz="93405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MS PGothic" pitchFamily="34" charset="-128"/>
                    <a:cs typeface="+mn-cs"/>
                  </a:rPr>
                  <a:t>555 nm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2631281" y="2693313"/>
              <a:ext cx="950119" cy="2869287"/>
              <a:chOff x="2859881" y="2693313"/>
              <a:chExt cx="950119" cy="2869287"/>
            </a:xfrm>
          </p:grpSpPr>
          <p:sp>
            <p:nvSpPr>
              <p:cNvPr id="12" name="Line 65"/>
              <p:cNvSpPr>
                <a:spLocks noChangeShapeType="1"/>
              </p:cNvSpPr>
              <p:nvPr/>
            </p:nvSpPr>
            <p:spPr bwMode="auto">
              <a:xfrm flipV="1">
                <a:off x="3352800" y="3067050"/>
                <a:ext cx="0" cy="249555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3405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859881" y="2693313"/>
                <a:ext cx="95011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3405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MS PGothic" pitchFamily="34" charset="-128"/>
                    <a:cs typeface="+mn-cs"/>
                  </a:rPr>
                  <a:t>Excitation @</a:t>
                </a:r>
              </a:p>
              <a:p>
                <a:pPr marL="0" marR="0" lvl="0" indent="0" algn="ctr" defTabSz="93405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MS PGothic" pitchFamily="34" charset="-128"/>
                    <a:cs typeface="+mn-cs"/>
                  </a:rPr>
                  <a:t>470 nm</a:t>
                </a: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2971800" y="6048451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340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**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Dyes with similar emission spectra to OG488 will show resolution improvement with the 660nm laser, but the optimal super-resolution will be obtained with the 592nm laser.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392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2"/>
          <p:cNvSpPr>
            <a:spLocks/>
          </p:cNvSpPr>
          <p:nvPr/>
        </p:nvSpPr>
        <p:spPr bwMode="auto">
          <a:xfrm>
            <a:off x="1824038" y="1600201"/>
            <a:ext cx="800576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06" marR="0" lvl="0" indent="-341306" algn="l" defTabSz="934059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For STED to work efficiently, the emission spectra of both dyes need to show significant emission at the STED laser wavelengths.</a:t>
            </a:r>
          </a:p>
          <a:p>
            <a:pPr marL="341306" marR="0" lvl="0" indent="-341306" algn="l" defTabSz="934059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Ex: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Alexa 532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and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TMR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 for 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660 nm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 depletion laser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MS PGothic" pitchFamily="34" charset="-128"/>
              <a:cs typeface="+mn-cs"/>
              <a:sym typeface="Wingdings" panose="05000000000000000000" pitchFamily="2" charset="2"/>
            </a:endParaRPr>
          </a:p>
        </p:txBody>
      </p:sp>
      <p:pic>
        <p:nvPicPr>
          <p:cNvPr id="4098" name="Picture 2" descr="C:\Users\sarah crowe\Downloads\spectraviewer_graph (5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092" y="3067050"/>
            <a:ext cx="7215309" cy="294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6477001" y="2693313"/>
            <a:ext cx="990600" cy="2869287"/>
            <a:chOff x="4114800" y="2693313"/>
            <a:chExt cx="990600" cy="2869287"/>
          </a:xfrm>
        </p:grpSpPr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4572000" y="3067050"/>
              <a:ext cx="0" cy="24955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3405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14800" y="2693313"/>
              <a:ext cx="990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3405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rPr>
                <a:t>Depletion @</a:t>
              </a:r>
            </a:p>
            <a:p>
              <a:pPr marL="0" marR="0" lvl="0" indent="0" algn="ctr" defTabSz="93405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rPr>
                <a:t>660 nm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724401" y="2693313"/>
            <a:ext cx="1635918" cy="2869287"/>
            <a:chOff x="3200401" y="2693313"/>
            <a:chExt cx="1635918" cy="2869287"/>
          </a:xfrm>
        </p:grpSpPr>
        <p:grpSp>
          <p:nvGrpSpPr>
            <p:cNvPr id="7" name="Group 6"/>
            <p:cNvGrpSpPr/>
            <p:nvPr/>
          </p:nvGrpSpPr>
          <p:grpSpPr>
            <a:xfrm>
              <a:off x="3886200" y="2693313"/>
              <a:ext cx="950119" cy="2869287"/>
              <a:chOff x="2859881" y="2693313"/>
              <a:chExt cx="950119" cy="2869287"/>
            </a:xfrm>
          </p:grpSpPr>
          <p:sp>
            <p:nvSpPr>
              <p:cNvPr id="8" name="Line 65"/>
              <p:cNvSpPr>
                <a:spLocks noChangeShapeType="1"/>
              </p:cNvSpPr>
              <p:nvPr/>
            </p:nvSpPr>
            <p:spPr bwMode="auto">
              <a:xfrm flipV="1">
                <a:off x="3352800" y="3067050"/>
                <a:ext cx="0" cy="2495550"/>
              </a:xfrm>
              <a:prstGeom prst="line">
                <a:avLst/>
              </a:prstGeom>
              <a:noFill/>
              <a:ln w="38100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3405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859881" y="2693313"/>
                <a:ext cx="95011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3405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MS PGothic" pitchFamily="34" charset="-128"/>
                    <a:cs typeface="+mn-cs"/>
                  </a:rPr>
                  <a:t>Excitation @</a:t>
                </a:r>
              </a:p>
              <a:p>
                <a:pPr marL="0" marR="0" lvl="0" indent="0" algn="ctr" defTabSz="93405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MS PGothic" pitchFamily="34" charset="-128"/>
                    <a:cs typeface="+mn-cs"/>
                  </a:rPr>
                  <a:t>580 nm</a:t>
                </a: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3200401" y="2693313"/>
              <a:ext cx="914399" cy="2869287"/>
              <a:chOff x="2859881" y="2693313"/>
              <a:chExt cx="914399" cy="2869287"/>
            </a:xfrm>
          </p:grpSpPr>
          <p:sp>
            <p:nvSpPr>
              <p:cNvPr id="14" name="Line 65"/>
              <p:cNvSpPr>
                <a:spLocks noChangeShapeType="1"/>
              </p:cNvSpPr>
              <p:nvPr/>
            </p:nvSpPr>
            <p:spPr bwMode="auto">
              <a:xfrm flipV="1">
                <a:off x="3352800" y="3067050"/>
                <a:ext cx="0" cy="249555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3405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859881" y="2693313"/>
                <a:ext cx="9143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3405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MS PGothic" pitchFamily="34" charset="-128"/>
                    <a:cs typeface="+mn-cs"/>
                  </a:rPr>
                  <a:t>Excitation @</a:t>
                </a:r>
              </a:p>
              <a:p>
                <a:pPr marL="0" marR="0" lvl="0" indent="0" algn="ctr" defTabSz="93405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MS PGothic" pitchFamily="34" charset="-128"/>
                    <a:cs typeface="+mn-cs"/>
                  </a:rPr>
                  <a:t>514 nm</a:t>
                </a:r>
              </a:p>
            </p:txBody>
          </p:sp>
        </p:grpSp>
      </p:grp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1824038" y="246181"/>
            <a:ext cx="6248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340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56571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Multi-color STED – 1 STED laser</a:t>
            </a:r>
          </a:p>
        </p:txBody>
      </p:sp>
    </p:spTree>
    <p:extLst>
      <p:ext uri="{BB962C8B-B14F-4D97-AF65-F5344CB8AC3E}">
        <p14:creationId xmlns:p14="http://schemas.microsoft.com/office/powerpoint/2010/main" val="37880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arah crowe\Desktop\Captur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8"/>
          <a:stretch/>
        </p:blipFill>
        <p:spPr bwMode="auto">
          <a:xfrm>
            <a:off x="2209800" y="3054515"/>
            <a:ext cx="7362825" cy="304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platzhalter 2"/>
          <p:cNvSpPr>
            <a:spLocks/>
          </p:cNvSpPr>
          <p:nvPr/>
        </p:nvSpPr>
        <p:spPr bwMode="auto">
          <a:xfrm>
            <a:off x="1824038" y="1600201"/>
            <a:ext cx="800576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06" marR="0" lvl="0" indent="-341306" algn="l" defTabSz="934059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For STED to work efficiently, the emission spectra of both dyes need to show significant emission at the STED laser wavelengths.</a:t>
            </a:r>
          </a:p>
          <a:p>
            <a:pPr marL="341306" marR="0" lvl="0" indent="-341306" algn="l" defTabSz="934059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Ex: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Alexa 594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and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Atto 647N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 for 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775 nm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 depletion laser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MS PGothic" pitchFamily="34" charset="-128"/>
              <a:cs typeface="+mn-cs"/>
              <a:sym typeface="Wingdings" panose="05000000000000000000" pitchFamily="2" charset="2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391400" y="2693313"/>
            <a:ext cx="990600" cy="2869287"/>
            <a:chOff x="4114800" y="2693313"/>
            <a:chExt cx="990600" cy="2869287"/>
          </a:xfrm>
        </p:grpSpPr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4572000" y="3067050"/>
              <a:ext cx="0" cy="24955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3405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14800" y="2693313"/>
              <a:ext cx="990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3405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rPr>
                <a:t>Depletion @</a:t>
              </a:r>
            </a:p>
            <a:p>
              <a:pPr marL="0" marR="0" lvl="0" indent="0" algn="ctr" defTabSz="93405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rPr>
                <a:t>775 nm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334000" y="2693313"/>
            <a:ext cx="1864519" cy="2869287"/>
            <a:chOff x="3810000" y="2693313"/>
            <a:chExt cx="1864519" cy="2869287"/>
          </a:xfrm>
        </p:grpSpPr>
        <p:grpSp>
          <p:nvGrpSpPr>
            <p:cNvPr id="7" name="Group 6"/>
            <p:cNvGrpSpPr/>
            <p:nvPr/>
          </p:nvGrpSpPr>
          <p:grpSpPr>
            <a:xfrm>
              <a:off x="4724400" y="2693313"/>
              <a:ext cx="950119" cy="2869287"/>
              <a:chOff x="2859881" y="2693313"/>
              <a:chExt cx="950119" cy="2869287"/>
            </a:xfrm>
          </p:grpSpPr>
          <p:sp>
            <p:nvSpPr>
              <p:cNvPr id="8" name="Line 65"/>
              <p:cNvSpPr>
                <a:spLocks noChangeShapeType="1"/>
              </p:cNvSpPr>
              <p:nvPr/>
            </p:nvSpPr>
            <p:spPr bwMode="auto">
              <a:xfrm flipV="1">
                <a:off x="3352800" y="3067050"/>
                <a:ext cx="0" cy="2495550"/>
              </a:xfrm>
              <a:prstGeom prst="line">
                <a:avLst/>
              </a:prstGeom>
              <a:noFill/>
              <a:ln w="38100">
                <a:solidFill>
                  <a:srgbClr val="92D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3405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859881" y="2693313"/>
                <a:ext cx="95011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3405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MS PGothic" pitchFamily="34" charset="-128"/>
                    <a:cs typeface="+mn-cs"/>
                  </a:rPr>
                  <a:t>Excitation @</a:t>
                </a:r>
              </a:p>
              <a:p>
                <a:pPr marL="0" marR="0" lvl="0" indent="0" algn="ctr" defTabSz="93405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MS PGothic" pitchFamily="34" charset="-128"/>
                    <a:cs typeface="+mn-cs"/>
                  </a:rPr>
                  <a:t>660 nm</a:t>
                </a: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3810000" y="2693313"/>
              <a:ext cx="914399" cy="2869287"/>
              <a:chOff x="2859881" y="2693313"/>
              <a:chExt cx="914399" cy="2869287"/>
            </a:xfrm>
          </p:grpSpPr>
          <p:sp>
            <p:nvSpPr>
              <p:cNvPr id="14" name="Line 65"/>
              <p:cNvSpPr>
                <a:spLocks noChangeShapeType="1"/>
              </p:cNvSpPr>
              <p:nvPr/>
            </p:nvSpPr>
            <p:spPr bwMode="auto">
              <a:xfrm flipV="1">
                <a:off x="3352800" y="3067050"/>
                <a:ext cx="0" cy="2495550"/>
              </a:xfrm>
              <a:prstGeom prst="line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3405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859881" y="2693313"/>
                <a:ext cx="9143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3405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MS PGothic" pitchFamily="34" charset="-128"/>
                    <a:cs typeface="+mn-cs"/>
                  </a:rPr>
                  <a:t>Excitation @</a:t>
                </a:r>
              </a:p>
              <a:p>
                <a:pPr marL="0" marR="0" lvl="0" indent="0" algn="ctr" defTabSz="934059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MS PGothic" pitchFamily="34" charset="-128"/>
                    <a:cs typeface="+mn-cs"/>
                  </a:rPr>
                  <a:t>580 nm</a:t>
                </a:r>
              </a:p>
            </p:txBody>
          </p:sp>
        </p:grpSp>
      </p:grp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1824038" y="246181"/>
            <a:ext cx="6248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340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56571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Multi-color STED – 1 STED laser</a:t>
            </a:r>
          </a:p>
        </p:txBody>
      </p:sp>
    </p:spTree>
    <p:extLst>
      <p:ext uri="{BB962C8B-B14F-4D97-AF65-F5344CB8AC3E}">
        <p14:creationId xmlns:p14="http://schemas.microsoft.com/office/powerpoint/2010/main" val="46105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3"/>
          <p:cNvSpPr txBox="1">
            <a:spLocks noChangeArrowheads="1"/>
          </p:cNvSpPr>
          <p:nvPr/>
        </p:nvSpPr>
        <p:spPr bwMode="auto">
          <a:xfrm>
            <a:off x="1824038" y="1012825"/>
            <a:ext cx="86153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56571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STED 3X Multi-Color Combinations</a:t>
            </a:r>
          </a:p>
        </p:txBody>
      </p:sp>
      <p:sp>
        <p:nvSpPr>
          <p:cNvPr id="56323" name="Textplatzhalter 2"/>
          <p:cNvSpPr>
            <a:spLocks/>
          </p:cNvSpPr>
          <p:nvPr/>
        </p:nvSpPr>
        <p:spPr bwMode="auto">
          <a:xfrm>
            <a:off x="1824038" y="1524000"/>
            <a:ext cx="8691562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marR="0" lvl="0" indent="-34131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Examples of dual color acquisition for selected dyes pairs, and spectra:</a:t>
            </a:r>
          </a:p>
        </p:txBody>
      </p:sp>
      <p:sp>
        <p:nvSpPr>
          <p:cNvPr id="85" name="Rectangle 3"/>
          <p:cNvSpPr>
            <a:spLocks noChangeArrowheads="1"/>
          </p:cNvSpPr>
          <p:nvPr/>
        </p:nvSpPr>
        <p:spPr bwMode="auto">
          <a:xfrm>
            <a:off x="2852738" y="6324600"/>
            <a:ext cx="4953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3080" tIns="51540" rIns="103080" bIns="51540"/>
          <a:lstStyle/>
          <a:p>
            <a:pPr marL="0" marR="0" lvl="0" indent="0" algn="l" defTabSz="10302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Leica Microsystems 2014</a:t>
            </a:r>
          </a:p>
        </p:txBody>
      </p:sp>
      <p:pic>
        <p:nvPicPr>
          <p:cNvPr id="1027" name="Picture 3" descr="C:\Users\sarah crowe\Desktop\sted dyes 1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370712"/>
            <a:ext cx="8999128" cy="372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509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3"/>
          <p:cNvSpPr txBox="1">
            <a:spLocks noChangeArrowheads="1"/>
          </p:cNvSpPr>
          <p:nvPr/>
        </p:nvSpPr>
        <p:spPr bwMode="auto">
          <a:xfrm>
            <a:off x="1824038" y="1012825"/>
            <a:ext cx="86153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56571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STED 3X Multi-Color Combinations</a:t>
            </a:r>
          </a:p>
        </p:txBody>
      </p:sp>
      <p:sp>
        <p:nvSpPr>
          <p:cNvPr id="56323" name="Textplatzhalter 2"/>
          <p:cNvSpPr>
            <a:spLocks/>
          </p:cNvSpPr>
          <p:nvPr/>
        </p:nvSpPr>
        <p:spPr bwMode="auto">
          <a:xfrm>
            <a:off x="1824038" y="1524000"/>
            <a:ext cx="8691562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marR="0" lvl="0" indent="-34131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Examples of triple color acquisition for selected dyes pairs, and spectra:</a:t>
            </a:r>
          </a:p>
        </p:txBody>
      </p:sp>
      <p:sp>
        <p:nvSpPr>
          <p:cNvPr id="85" name="Rectangle 3"/>
          <p:cNvSpPr>
            <a:spLocks noChangeArrowheads="1"/>
          </p:cNvSpPr>
          <p:nvPr/>
        </p:nvSpPr>
        <p:spPr bwMode="auto">
          <a:xfrm>
            <a:off x="2852738" y="6324600"/>
            <a:ext cx="4953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3080" tIns="51540" rIns="103080" bIns="51540"/>
          <a:lstStyle/>
          <a:p>
            <a:pPr marL="0" marR="0" lvl="0" indent="0" algn="l" defTabSz="10302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Leica Microsystems 2014</a:t>
            </a:r>
          </a:p>
        </p:txBody>
      </p:sp>
      <p:pic>
        <p:nvPicPr>
          <p:cNvPr id="2050" name="Picture 2" descr="C:\Users\sarah crowe\Desktop\sted dyes 2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383174"/>
            <a:ext cx="8991600" cy="295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859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2"/>
          <p:cNvSpPr>
            <a:spLocks/>
          </p:cNvSpPr>
          <p:nvPr/>
        </p:nvSpPr>
        <p:spPr bwMode="auto">
          <a:xfrm>
            <a:off x="1853535" y="1226574"/>
            <a:ext cx="838676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06" marR="0" lvl="0" indent="-341306" algn="l" defTabSz="934059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ahoma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ahoma" pitchFamily="34" charset="0"/>
              </a:rPr>
              <a:t>#1.5 coverslips ONLY!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ahoma" pitchFamily="34" charset="0"/>
              </a:rPr>
            </a:b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MS PGothic" pitchFamily="34" charset="-128"/>
              <a:cs typeface="Tahoma" pitchFamily="34" charset="0"/>
            </a:endParaRPr>
          </a:p>
          <a:p>
            <a:pPr marL="341306" marR="0" lvl="0" indent="-341306" algn="l" defTabSz="934059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ahoma" pitchFamily="34" charset="0"/>
              </a:rPr>
              <a:t>DAPI free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ahoma" pitchFamily="34" charset="0"/>
              </a:rPr>
              <a:t>mounting media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ahoma" pitchFamily="34" charset="0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MS PGothic" pitchFamily="34" charset="-128"/>
              <a:cs typeface="Tahoma" pitchFamily="34" charset="0"/>
            </a:endParaRPr>
          </a:p>
          <a:p>
            <a:pPr marL="341306" marR="0" lvl="0" indent="-341306" algn="l" defTabSz="934059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ahoma" pitchFamily="34" charset="0"/>
              </a:rPr>
              <a:t>Refractive index matched mounting media </a:t>
            </a:r>
          </a:p>
          <a:p>
            <a:pPr marL="341306" marR="0" lvl="0" indent="-341306" algn="l" defTabSz="934059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STED 100x Oil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ahoma" pitchFamily="34" charset="0"/>
              </a:rPr>
              <a:t>(oil=1.518)</a:t>
            </a:r>
          </a:p>
          <a:p>
            <a:pPr marL="341306" marR="0" lvl="0" indent="-341306" algn="l" defTabSz="934059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ahoma" pitchFamily="34" charset="0"/>
              </a:rPr>
              <a:t>New Glyc Obj good for cleared tissue at approx. 1.47</a:t>
            </a:r>
          </a:p>
          <a:p>
            <a:pPr marL="341306" marR="0" lvl="0" indent="-341306" algn="l" defTabSz="934059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Water STED objective for Live Cell Imaging </a:t>
            </a:r>
            <a:br>
              <a:rPr lang="en-US" sz="2400" dirty="0">
                <a:solidFill>
                  <a:prstClr val="black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MS PGothic" pitchFamily="34" charset="-128"/>
              <a:cs typeface="Tahoma" pitchFamily="34" charset="0"/>
            </a:endParaRPr>
          </a:p>
          <a:p>
            <a:pPr marL="341306" marR="0" lvl="0" indent="-341306" algn="l" defTabSz="934059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ahoma" pitchFamily="34" charset="0"/>
              </a:rPr>
              <a:t>Acid-washed coverslips are preferable to flamed coverslips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ahoma" pitchFamily="34" charset="0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MS PGothic" pitchFamily="34" charset="-128"/>
              <a:cs typeface="Tahoma" pitchFamily="34" charset="0"/>
            </a:endParaRPr>
          </a:p>
          <a:p>
            <a:pPr marL="341306" marR="0" lvl="0" indent="-341306" algn="l" defTabSz="934059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ahoma" pitchFamily="34" charset="0"/>
              </a:rPr>
              <a:t>Avoid “sealants” that can quench fluorescence or create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ahoma" pitchFamily="34" charset="0"/>
              </a:rPr>
              <a:t>autofluorescence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ahoma" pitchFamily="34" charset="0"/>
              </a:rPr>
              <a:t> (i.e. color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ahoma" pitchFamily="34" charset="0"/>
              </a:rPr>
              <a:t>nailpolish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ahoma" pitchFamily="34" charset="0"/>
              </a:rPr>
              <a:t>) 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452438" y="231162"/>
            <a:ext cx="86153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340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56571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Points to keep in mind:</a:t>
            </a:r>
          </a:p>
        </p:txBody>
      </p:sp>
    </p:spTree>
    <p:extLst>
      <p:ext uri="{BB962C8B-B14F-4D97-AF65-F5344CB8AC3E}">
        <p14:creationId xmlns:p14="http://schemas.microsoft.com/office/powerpoint/2010/main" val="3822825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444" dirty="0">
                <a:solidFill>
                  <a:schemeClr val="tx2">
                    <a:lumMod val="50000"/>
                  </a:schemeClr>
                </a:solidFill>
              </a:rPr>
              <a:t>Live </a:t>
            </a:r>
            <a:r>
              <a:rPr lang="de-DE" sz="2444" dirty="0" err="1">
                <a:solidFill>
                  <a:schemeClr val="tx2">
                    <a:lumMod val="50000"/>
                  </a:schemeClr>
                </a:solidFill>
              </a:rPr>
              <a:t>Cell</a:t>
            </a:r>
            <a:r>
              <a:rPr lang="de-DE" sz="2444" dirty="0">
                <a:solidFill>
                  <a:schemeClr val="tx2">
                    <a:lumMod val="50000"/>
                  </a:schemeClr>
                </a:solidFill>
              </a:rPr>
              <a:t> Imaging - </a:t>
            </a:r>
            <a:r>
              <a:rPr lang="de-DE" sz="2444" dirty="0" err="1">
                <a:solidFill>
                  <a:schemeClr val="tx2">
                    <a:lumMod val="50000"/>
                  </a:schemeClr>
                </a:solidFill>
              </a:rPr>
              <a:t>Fluorescent</a:t>
            </a:r>
            <a:r>
              <a:rPr lang="de-DE" sz="2444" dirty="0">
                <a:solidFill>
                  <a:schemeClr val="tx2">
                    <a:lumMod val="50000"/>
                  </a:schemeClr>
                </a:solidFill>
              </a:rPr>
              <a:t> Proteins</a:t>
            </a:r>
          </a:p>
        </p:txBody>
      </p:sp>
      <p:sp>
        <p:nvSpPr>
          <p:cNvPr id="2" name="Rechteck 1"/>
          <p:cNvSpPr/>
          <p:nvPr/>
        </p:nvSpPr>
        <p:spPr>
          <a:xfrm>
            <a:off x="5231347" y="4903719"/>
            <a:ext cx="4712727" cy="1225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990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74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/>
          </p:nvPr>
        </p:nvGraphicFramePr>
        <p:xfrm>
          <a:off x="1634122" y="1460557"/>
          <a:ext cx="7604046" cy="466552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3293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107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819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819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753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Fluorecent</a:t>
                      </a:r>
                      <a:r>
                        <a:rPr lang="en-US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Protein</a:t>
                      </a:r>
                      <a:endParaRPr lang="de-DE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Excitation (nm)</a:t>
                      </a:r>
                      <a:endParaRPr lang="de-DE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Depletion (nm)</a:t>
                      </a:r>
                      <a:endParaRPr lang="de-DE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Performance</a:t>
                      </a:r>
                      <a:r>
                        <a:rPr lang="en-US" sz="1600" baseline="30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1,2</a:t>
                      </a:r>
                      <a:endParaRPr lang="de-DE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852" marR="59852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19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mTurquoise2</a:t>
                      </a:r>
                      <a:endParaRPr lang="de-DE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434</a:t>
                      </a:r>
                      <a:endParaRPr lang="de-DE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592</a:t>
                      </a:r>
                      <a:endParaRPr lang="de-DE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Very good</a:t>
                      </a:r>
                      <a:endParaRPr lang="de-DE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852" marR="59852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19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mTFP1</a:t>
                      </a:r>
                      <a:endParaRPr lang="de-DE" sz="1400" b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462</a:t>
                      </a:r>
                      <a:endParaRPr lang="de-DE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592</a:t>
                      </a:r>
                      <a:endParaRPr lang="de-DE" sz="1400" b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Excellent</a:t>
                      </a:r>
                      <a:endParaRPr lang="de-DE" sz="1400" b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852" marR="59852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19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eGFP</a:t>
                      </a:r>
                      <a:endParaRPr lang="de-DE" sz="1400" b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484</a:t>
                      </a:r>
                      <a:endParaRPr lang="de-DE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592</a:t>
                      </a:r>
                      <a:endParaRPr lang="de-DE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Very good</a:t>
                      </a:r>
                      <a:endParaRPr lang="de-DE" sz="1400" b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852" marR="59852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19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EmGFP</a:t>
                      </a:r>
                      <a:endParaRPr lang="de-DE" sz="1400" b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487</a:t>
                      </a:r>
                      <a:endParaRPr lang="de-DE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592</a:t>
                      </a:r>
                      <a:endParaRPr lang="de-DE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Very good</a:t>
                      </a:r>
                      <a:endParaRPr lang="de-DE" sz="1400" b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852" marR="59852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923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mNeonGreen</a:t>
                      </a:r>
                      <a:endParaRPr lang="de-DE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506</a:t>
                      </a:r>
                      <a:endParaRPr lang="de-DE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592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660</a:t>
                      </a:r>
                      <a:endParaRPr lang="de-DE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Excellent</a:t>
                      </a:r>
                      <a:r>
                        <a:rPr lang="de-DE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Moderate</a:t>
                      </a:r>
                      <a:endParaRPr lang="de-DE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852" marR="59852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923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eYFP</a:t>
                      </a:r>
                      <a:endParaRPr lang="de-DE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514</a:t>
                      </a:r>
                      <a:endParaRPr lang="de-DE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592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660</a:t>
                      </a:r>
                      <a:endParaRPr lang="de-DE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Excellent</a:t>
                      </a:r>
                      <a:endParaRPr lang="de-DE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Moderate</a:t>
                      </a:r>
                      <a:endParaRPr lang="de-DE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852" marR="59852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923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Venus</a:t>
                      </a:r>
                      <a:endParaRPr lang="de-DE" sz="1400" b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515</a:t>
                      </a:r>
                      <a:endParaRPr lang="de-DE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592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660</a:t>
                      </a:r>
                      <a:endParaRPr lang="de-DE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Excellent</a:t>
                      </a:r>
                      <a:endParaRPr lang="de-DE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Moderate</a:t>
                      </a:r>
                      <a:endParaRPr lang="de-DE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852" marR="59852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923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mCitrine</a:t>
                      </a:r>
                      <a:endParaRPr lang="de-DE" sz="1400" b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516</a:t>
                      </a:r>
                      <a:endParaRPr lang="de-DE" sz="1400" b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592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660</a:t>
                      </a:r>
                      <a:endParaRPr lang="de-DE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Excellent</a:t>
                      </a:r>
                      <a:endParaRPr lang="de-DE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Moderate</a:t>
                      </a:r>
                      <a:endParaRPr lang="de-DE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852" marR="59852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19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DsRed/mRFP</a:t>
                      </a:r>
                      <a:endParaRPr lang="de-DE" sz="1400" b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558</a:t>
                      </a:r>
                      <a:endParaRPr lang="de-DE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660</a:t>
                      </a:r>
                      <a:endParaRPr lang="de-DE" sz="1400" b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Very</a:t>
                      </a:r>
                      <a:r>
                        <a:rPr lang="de-DE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de-DE" sz="1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good</a:t>
                      </a:r>
                      <a:r>
                        <a:rPr lang="de-DE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endParaRPr lang="de-DE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852" marR="59852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19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mStrawberry</a:t>
                      </a:r>
                      <a:endParaRPr lang="de-DE" sz="1400" b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574</a:t>
                      </a:r>
                      <a:endParaRPr lang="de-DE" sz="1400" b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660</a:t>
                      </a:r>
                      <a:endParaRPr lang="de-DE" sz="1400" b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Very</a:t>
                      </a:r>
                      <a:r>
                        <a:rPr lang="de-DE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de-DE" sz="1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good</a:t>
                      </a:r>
                      <a:endParaRPr lang="de-DE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852" marR="59852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19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mCherry</a:t>
                      </a:r>
                      <a:endParaRPr lang="de-DE" sz="1400" b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587</a:t>
                      </a:r>
                      <a:endParaRPr lang="de-DE" sz="1400" b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775</a:t>
                      </a:r>
                      <a:endParaRPr lang="de-DE" sz="1400" b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Moderate</a:t>
                      </a:r>
                      <a:endParaRPr lang="de-DE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852" marR="59852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19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iRFP</a:t>
                      </a:r>
                      <a:endParaRPr lang="de-DE" sz="1400" b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690</a:t>
                      </a:r>
                      <a:endParaRPr lang="de-DE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775</a:t>
                      </a:r>
                      <a:endParaRPr lang="de-DE" sz="1400" b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Moderate</a:t>
                      </a:r>
                      <a:endParaRPr lang="de-DE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852" marR="59852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96967" y="6173075"/>
            <a:ext cx="6940263" cy="523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9802" tIns="39901" rIns="79802" bIns="39901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96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SimSun" pitchFamily="2" charset="-122"/>
                <a:cs typeface="Times New Roman" pitchFamily="18" charset="0"/>
              </a:rPr>
              <a:t>1 </a:t>
            </a:r>
            <a:r>
              <a:rPr kumimoji="0" lang="en-US" altLang="de-DE" sz="96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SimSun" pitchFamily="2" charset="-122"/>
                <a:cs typeface="Times New Roman" pitchFamily="18" charset="0"/>
              </a:rPr>
              <a:t>the increase in resolution by STED for a given fluorophore depends on the STED wavelength used, less resolution improvement with</a:t>
            </a:r>
            <a:endParaRPr kumimoji="0" lang="de-DE" altLang="de-DE" sz="96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96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SimSun" pitchFamily="2" charset="-122"/>
                <a:cs typeface="Times New Roman" pitchFamily="18" charset="0"/>
              </a:rPr>
              <a:t>   longer STED wavelength</a:t>
            </a:r>
            <a:endParaRPr kumimoji="0" lang="de-DE" altLang="de-DE" sz="96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96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SimSun" pitchFamily="2" charset="-122"/>
                <a:cs typeface="Times New Roman" pitchFamily="18" charset="0"/>
              </a:rPr>
              <a:t>2 </a:t>
            </a:r>
            <a:r>
              <a:rPr kumimoji="0" lang="en-US" altLang="de-DE" sz="96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SimSun" pitchFamily="2" charset="-122"/>
                <a:cs typeface="Times New Roman" pitchFamily="18" charset="0"/>
              </a:rPr>
              <a:t>rating based personal experience, may not reflect all experimental situations</a:t>
            </a:r>
            <a:endParaRPr kumimoji="0" lang="en-US" altLang="de-DE" sz="96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816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444" dirty="0">
                <a:solidFill>
                  <a:schemeClr val="tx2">
                    <a:lumMod val="50000"/>
                  </a:schemeClr>
                </a:solidFill>
              </a:rPr>
              <a:t>New </a:t>
            </a:r>
            <a:r>
              <a:rPr lang="de-DE" sz="2444" dirty="0" err="1">
                <a:solidFill>
                  <a:schemeClr val="tx2">
                    <a:lumMod val="50000"/>
                  </a:schemeClr>
                </a:solidFill>
              </a:rPr>
              <a:t>labeling</a:t>
            </a:r>
            <a:r>
              <a:rPr lang="de-DE" sz="2444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de-DE" sz="2444" dirty="0" err="1">
                <a:solidFill>
                  <a:schemeClr val="tx2">
                    <a:lumMod val="50000"/>
                  </a:schemeClr>
                </a:solidFill>
              </a:rPr>
              <a:t>tools</a:t>
            </a:r>
            <a:endParaRPr lang="de-DE" sz="2444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/>
          </p:nvPr>
        </p:nvGraphicFramePr>
        <p:xfrm>
          <a:off x="1759809" y="1384882"/>
          <a:ext cx="8169636" cy="23093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85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536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536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837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40236"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Antibody</a:t>
                      </a:r>
                      <a:endParaRPr lang="de-DE" sz="15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T="44012" marB="4401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Fab</a:t>
                      </a:r>
                      <a:r>
                        <a:rPr lang="de-DE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de-DE" sz="15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fragments</a:t>
                      </a:r>
                      <a:endParaRPr lang="de-DE" sz="15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T="44012" marB="4401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Nanobodies</a:t>
                      </a:r>
                      <a:r>
                        <a:rPr lang="de-DE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br>
                        <a:rPr lang="de-DE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</a:br>
                      <a:r>
                        <a:rPr lang="de-DE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(</a:t>
                      </a:r>
                      <a:r>
                        <a:rPr lang="de-DE" sz="15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sdAb</a:t>
                      </a:r>
                      <a:r>
                        <a:rPr lang="de-DE" sz="15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de-DE" sz="1500" baseline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fragments</a:t>
                      </a:r>
                      <a:r>
                        <a:rPr lang="de-DE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)</a:t>
                      </a:r>
                      <a:endParaRPr lang="de-DE" sz="15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T="44012" marB="4401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Aptamer</a:t>
                      </a:r>
                      <a:endParaRPr lang="de-DE" sz="15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T="44012" marB="4401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6342">
                <a:tc>
                  <a:txBody>
                    <a:bodyPr/>
                    <a:lstStyle/>
                    <a:p>
                      <a:pPr algn="ctr"/>
                      <a:r>
                        <a:rPr lang="de-DE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150 - 160 </a:t>
                      </a:r>
                      <a:r>
                        <a:rPr lang="de-DE" sz="15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kDa</a:t>
                      </a:r>
                      <a:endParaRPr lang="de-DE" sz="15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T="44012" marB="4401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25 - 100 </a:t>
                      </a:r>
                      <a:r>
                        <a:rPr lang="de-DE" sz="15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kDa</a:t>
                      </a:r>
                      <a:endParaRPr lang="de-DE" sz="15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de-DE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F(ab)2, </a:t>
                      </a:r>
                      <a:r>
                        <a:rPr lang="de-DE" sz="15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Fab</a:t>
                      </a:r>
                      <a:r>
                        <a:rPr lang="de-DE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de-DE" sz="15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scFv</a:t>
                      </a:r>
                      <a:endParaRPr lang="de-DE" sz="15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T="44012" marB="4401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12</a:t>
                      </a:r>
                      <a:r>
                        <a:rPr lang="de-DE" sz="15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- 15</a:t>
                      </a:r>
                      <a:r>
                        <a:rPr lang="de-DE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de-DE" sz="15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kDa</a:t>
                      </a:r>
                      <a:endParaRPr lang="de-DE" sz="15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T="44012" marB="4401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10 – 15 </a:t>
                      </a:r>
                      <a:r>
                        <a:rPr lang="de-DE" sz="15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kDa</a:t>
                      </a:r>
                      <a:r>
                        <a:rPr lang="de-DE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de-DE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(</a:t>
                      </a:r>
                      <a:r>
                        <a:rPr lang="de-DE" sz="15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Nucleic</a:t>
                      </a:r>
                      <a:r>
                        <a:rPr lang="de-DE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de-DE" sz="15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Acid</a:t>
                      </a:r>
                      <a:r>
                        <a:rPr lang="de-DE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de-DE" sz="15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or</a:t>
                      </a:r>
                      <a:r>
                        <a:rPr lang="de-DE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Peptide ~</a:t>
                      </a:r>
                      <a:r>
                        <a:rPr lang="de-DE" sz="15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)</a:t>
                      </a:r>
                      <a:endParaRPr lang="de-DE" sz="15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T="44012" marB="4401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33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~ 10 </a:t>
                      </a:r>
                      <a:r>
                        <a:rPr lang="de-DE" sz="1500" baseline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nm</a:t>
                      </a:r>
                      <a:endParaRPr lang="de-DE" sz="15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T="44012" marB="440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5 - 7 </a:t>
                      </a:r>
                      <a:r>
                        <a:rPr lang="de-DE" sz="15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nm</a:t>
                      </a:r>
                      <a:endParaRPr lang="de-DE" sz="15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T="44012" marB="4401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 – 3 </a:t>
                      </a:r>
                      <a:r>
                        <a:rPr lang="de-DE" sz="15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nm</a:t>
                      </a:r>
                      <a:endParaRPr lang="de-DE" sz="15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de-DE" sz="15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T="44012" marB="440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 – 5 </a:t>
                      </a:r>
                      <a:r>
                        <a:rPr lang="de-DE" sz="15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nm</a:t>
                      </a:r>
                      <a:endParaRPr lang="de-DE" sz="15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T="44012" marB="44012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6980"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fixed</a:t>
                      </a:r>
                      <a:r>
                        <a:rPr lang="de-DE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de-DE" sz="15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samples</a:t>
                      </a:r>
                      <a:endParaRPr lang="de-DE" sz="15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T="44012" marB="44012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fixed</a:t>
                      </a:r>
                      <a:r>
                        <a:rPr lang="de-DE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de-DE" sz="15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samples</a:t>
                      </a:r>
                      <a:endParaRPr lang="de-DE" sz="15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T="44012" marB="44012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fixed</a:t>
                      </a:r>
                      <a:r>
                        <a:rPr lang="de-DE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de-DE" sz="15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samples</a:t>
                      </a:r>
                      <a:endParaRPr lang="de-DE" sz="15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T="44012" marB="44012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live </a:t>
                      </a:r>
                      <a:r>
                        <a:rPr lang="de-DE" sz="15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cell</a:t>
                      </a:r>
                      <a:r>
                        <a:rPr lang="de-DE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de-DE" sz="15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imaging</a:t>
                      </a:r>
                      <a:endParaRPr lang="de-DE" sz="15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T="44012" marB="44012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pSp>
        <p:nvGrpSpPr>
          <p:cNvPr id="3" name="Gruppieren 2"/>
          <p:cNvGrpSpPr/>
          <p:nvPr/>
        </p:nvGrpSpPr>
        <p:grpSpPr>
          <a:xfrm>
            <a:off x="1631504" y="3804083"/>
            <a:ext cx="5265570" cy="2909793"/>
            <a:chOff x="123182" y="4212000"/>
            <a:chExt cx="6033465" cy="3334138"/>
          </a:xfrm>
        </p:grpSpPr>
        <p:pic>
          <p:nvPicPr>
            <p:cNvPr id="66563" name="Grafik 3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0198" y="4212000"/>
              <a:ext cx="5886449" cy="2071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580" name="Grafik 7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3182" y="6192000"/>
              <a:ext cx="3692526" cy="1354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AutoShape 4" descr="sted2"/>
          <p:cNvSpPr>
            <a:spLocks noChangeArrowheads="1"/>
          </p:cNvSpPr>
          <p:nvPr/>
        </p:nvSpPr>
        <p:spPr bwMode="auto">
          <a:xfrm>
            <a:off x="10038328" y="6269678"/>
            <a:ext cx="178359" cy="284226"/>
          </a:xfrm>
          <a:prstGeom prst="roundRect">
            <a:avLst>
              <a:gd name="adj" fmla="val 16667"/>
            </a:avLst>
          </a:prstGeom>
          <a:blipFill dpi="0" rotWithShape="1">
            <a:blip r:embed="rId5"/>
            <a:srcRect/>
            <a:stretch>
              <a:fillRect/>
            </a:stretch>
          </a:blipFill>
          <a:ln w="19050" algn="ctr">
            <a:noFill/>
            <a:round/>
            <a:headEnd/>
            <a:tailEnd/>
          </a:ln>
          <a:effectLst/>
        </p:spPr>
        <p:txBody>
          <a:bodyPr wrap="none" lIns="79793" tIns="39897" rIns="79793" bIns="39897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2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7493456" y="3898337"/>
            <a:ext cx="2461731" cy="2456889"/>
            <a:chOff x="6840000" y="4320000"/>
            <a:chExt cx="2820734" cy="2815186"/>
          </a:xfrm>
        </p:grpSpPr>
        <p:pic>
          <p:nvPicPr>
            <p:cNvPr id="25702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0000" y="4320000"/>
              <a:ext cx="2820734" cy="2571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feld 1"/>
            <p:cNvSpPr txBox="1"/>
            <p:nvPr/>
          </p:nvSpPr>
          <p:spPr>
            <a:xfrm>
              <a:off x="7020000" y="6752549"/>
              <a:ext cx="2327560" cy="382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785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6666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rPr>
                <a:t>Nanobodies</a:t>
              </a:r>
              <a:r>
                <a:rPr kumimoji="0" lang="de-DE" sz="785" b="1" i="0" u="none" strike="noStrike" kern="1200" cap="none" spc="0" normalizeH="0" baseline="0" noProof="0" dirty="0">
                  <a:ln>
                    <a:noFill/>
                  </a:ln>
                  <a:solidFill>
                    <a:srgbClr val="666666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rPr>
                <a:t> </a:t>
              </a:r>
              <a:r>
                <a:rPr kumimoji="0" lang="de-DE" sz="785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6666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rPr>
                <a:t>for</a:t>
              </a:r>
              <a:r>
                <a:rPr kumimoji="0" lang="de-DE" sz="785" b="1" i="0" u="none" strike="noStrike" kern="1200" cap="none" spc="0" normalizeH="0" baseline="0" noProof="0" dirty="0">
                  <a:ln>
                    <a:noFill/>
                  </a:ln>
                  <a:solidFill>
                    <a:srgbClr val="666666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rPr>
                <a:t> high-resolution </a:t>
              </a:r>
              <a:r>
                <a:rPr kumimoji="0" lang="de-DE" sz="785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6666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rPr>
                <a:t>imaging</a:t>
              </a:r>
              <a:r>
                <a:rPr kumimoji="0" lang="de-DE" sz="785" b="1" i="0" u="none" strike="noStrike" kern="1200" cap="none" spc="0" normalizeH="0" baseline="0" noProof="0" dirty="0">
                  <a:ln>
                    <a:noFill/>
                  </a:ln>
                  <a:solidFill>
                    <a:srgbClr val="666666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rPr>
                <a:t/>
              </a:r>
              <a:br>
                <a:rPr kumimoji="0" lang="de-DE" sz="785" b="1" i="0" u="none" strike="noStrike" kern="1200" cap="none" spc="0" normalizeH="0" baseline="0" noProof="0" dirty="0">
                  <a:ln>
                    <a:noFill/>
                  </a:ln>
                  <a:solidFill>
                    <a:srgbClr val="666666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rPr>
              </a:br>
              <a:r>
                <a:rPr kumimoji="0" lang="en-US" sz="785" b="1" i="0" u="none" strike="noStrike" kern="1200" cap="none" spc="0" normalizeH="0" baseline="0" noProof="0" dirty="0">
                  <a:ln>
                    <a:noFill/>
                  </a:ln>
                  <a:solidFill>
                    <a:srgbClr val="666666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rPr>
                <a:t>J. Phys. D: Appl. Phys. 48 (2015) </a:t>
              </a:r>
              <a:r>
                <a:rPr kumimoji="0" lang="de-DE" sz="785" b="0" i="1" u="none" strike="noStrike" kern="1200" cap="none" spc="0" normalizeH="0" baseline="0" noProof="0" dirty="0">
                  <a:ln>
                    <a:noFill/>
                  </a:ln>
                  <a:solidFill>
                    <a:srgbClr val="666666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rPr>
                <a:t>Helge Ewers</a:t>
              </a:r>
              <a:endParaRPr kumimoji="0" lang="de-DE" sz="785" b="1" i="0" u="none" strike="noStrike" kern="1200" cap="none" spc="0" normalizeH="0" baseline="0" noProof="0" dirty="0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71722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3"/>
          <p:cNvSpPr txBox="1">
            <a:spLocks noChangeArrowheads="1"/>
          </p:cNvSpPr>
          <p:nvPr/>
        </p:nvSpPr>
        <p:spPr bwMode="auto">
          <a:xfrm>
            <a:off x="1824038" y="762000"/>
            <a:ext cx="838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56571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Live Cell Strategies –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556571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HaloTag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56571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®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556571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Promega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56571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60" y="1341439"/>
            <a:ext cx="4762500" cy="3914775"/>
          </a:xfrm>
          <a:prstGeom prst="rect">
            <a:avLst/>
          </a:prstGeom>
        </p:spPr>
      </p:pic>
      <p:sp>
        <p:nvSpPr>
          <p:cNvPr id="7" name="Textplatzhalter 2"/>
          <p:cNvSpPr>
            <a:spLocks/>
          </p:cNvSpPr>
          <p:nvPr/>
        </p:nvSpPr>
        <p:spPr bwMode="auto">
          <a:xfrm>
            <a:off x="1824038" y="1527951"/>
            <a:ext cx="3551882" cy="52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marR="0" lvl="0" indent="-34131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HaloTag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 technology uses vectors to tag a protein of interest, leading to constitutive expression of the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HaloTag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66666">
                  <a:lumMod val="50000"/>
                </a:srgbClr>
              </a:solidFill>
              <a:effectLst/>
              <a:uLnTx/>
              <a:uFillTx/>
              <a:latin typeface="Tahoma" pitchFamily="34" charset="0"/>
              <a:ea typeface="MS PGothic" pitchFamily="34" charset="-128"/>
              <a:cs typeface="+mn-cs"/>
              <a:sym typeface="Wingdings" panose="05000000000000000000" pitchFamily="2" charset="2"/>
            </a:endParaRPr>
          </a:p>
          <a:p>
            <a:pPr marL="341313" marR="0" lvl="0" indent="-34131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HaloTag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 Ligand specific for the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HaloTag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 Protein contains a reactive linker and a fluorescent dye</a:t>
            </a:r>
          </a:p>
          <a:p>
            <a:pPr marL="341313" marR="0" lvl="0" indent="-34131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Readily available dyes compatible with STED: </a:t>
            </a:r>
          </a:p>
          <a:p>
            <a:pPr marL="798513" marR="0" lvl="1" indent="-34131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OG488</a:t>
            </a:r>
          </a:p>
          <a:p>
            <a:pPr marL="798513" marR="0" lvl="1" indent="-34131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AF488</a:t>
            </a:r>
          </a:p>
          <a:p>
            <a:pPr marL="798513" marR="0" lvl="1" indent="-34131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diAcFAM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66666">
                  <a:lumMod val="50000"/>
                </a:srgbClr>
              </a:solidFill>
              <a:effectLst/>
              <a:uLnTx/>
              <a:uFillTx/>
              <a:latin typeface="Tahoma" pitchFamily="34" charset="0"/>
              <a:ea typeface="MS PGothic" pitchFamily="34" charset="-128"/>
              <a:cs typeface="+mn-cs"/>
              <a:sym typeface="Wingdings" panose="05000000000000000000" pitchFamily="2" charset="2"/>
            </a:endParaRPr>
          </a:p>
          <a:p>
            <a:pPr marL="798513" marR="0" lvl="1" indent="-34131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TMR</a:t>
            </a:r>
          </a:p>
          <a:p>
            <a:pPr marL="798513" marR="0" lvl="1" indent="-34131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AF660</a:t>
            </a:r>
          </a:p>
          <a:p>
            <a:pPr marL="341313" marR="0" lvl="0" indent="-34131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Promega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 will work with you to create custom tags with fluorophore of choice</a:t>
            </a:r>
          </a:p>
        </p:txBody>
      </p:sp>
    </p:spTree>
    <p:extLst>
      <p:ext uri="{BB962C8B-B14F-4D97-AF65-F5344CB8AC3E}">
        <p14:creationId xmlns:p14="http://schemas.microsoft.com/office/powerpoint/2010/main" val="34528004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3"/>
          <p:cNvSpPr txBox="1">
            <a:spLocks noChangeArrowheads="1"/>
          </p:cNvSpPr>
          <p:nvPr/>
        </p:nvSpPr>
        <p:spPr bwMode="auto">
          <a:xfrm>
            <a:off x="1824038" y="762001"/>
            <a:ext cx="85204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56571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Live Cell Strategies – SNAP-Tag® (NEB,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556571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Inc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56571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)</a:t>
            </a:r>
          </a:p>
        </p:txBody>
      </p:sp>
      <p:sp>
        <p:nvSpPr>
          <p:cNvPr id="7" name="Textplatzhalter 2"/>
          <p:cNvSpPr>
            <a:spLocks/>
          </p:cNvSpPr>
          <p:nvPr/>
        </p:nvSpPr>
        <p:spPr bwMode="auto">
          <a:xfrm>
            <a:off x="1987526" y="3256144"/>
            <a:ext cx="8664450" cy="3413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marR="0" lvl="0" indent="-34131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SNAP-Tags are based on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hAGT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, a DNA repair protein; expressed as a SNAP-tag fusion with protein of interest</a:t>
            </a:r>
          </a:p>
          <a:p>
            <a:pPr marL="341313" marR="0" lvl="0" indent="-34131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SNAP-Tags react with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benzyl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guanine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 derivatives</a:t>
            </a:r>
          </a:p>
          <a:p>
            <a:pPr marL="798513" marR="0" lvl="1" indent="-34131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The fluorophore is conjugated to guanine with a benzyl linker</a:t>
            </a:r>
          </a:p>
          <a:p>
            <a:pPr marL="798513" marR="0" lvl="1" indent="-34131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Binding of the fluorophore to the SNAP-tag is irreversible</a:t>
            </a:r>
          </a:p>
          <a:p>
            <a:pPr marL="341313" marR="0" lvl="0" indent="-34131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Comes in two variations: SNAP-Tag Surface and SNAP-Tag Cell </a:t>
            </a:r>
          </a:p>
          <a:p>
            <a:pPr marL="341313" marR="0" lvl="0" indent="-34131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Readily available conjugated fluorophores:</a:t>
            </a:r>
          </a:p>
          <a:p>
            <a:pPr marL="798513" marR="0" lvl="1" indent="-34131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360, 430, OG488, Fluorescein, 505, TMR, AF594, 647-SiR</a:t>
            </a:r>
          </a:p>
          <a:p>
            <a:pPr marL="341313" marR="0" lvl="0" indent="-34131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Custom conjugated fluorophores can be made by NEB</a:t>
            </a:r>
          </a:p>
          <a:p>
            <a:pPr marL="798513" marR="0" lvl="1" indent="-34131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Very helpful support!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77"/>
          <a:stretch/>
        </p:blipFill>
        <p:spPr>
          <a:xfrm>
            <a:off x="3071664" y="1556792"/>
            <a:ext cx="5549251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1385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3"/>
          <p:cNvSpPr txBox="1">
            <a:spLocks noChangeArrowheads="1"/>
          </p:cNvSpPr>
          <p:nvPr/>
        </p:nvSpPr>
        <p:spPr bwMode="auto">
          <a:xfrm>
            <a:off x="1824038" y="762001"/>
            <a:ext cx="85204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56571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Live Cell Strategies – CLIP-Tag® (NEB,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556571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Inc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56571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)</a:t>
            </a:r>
          </a:p>
        </p:txBody>
      </p:sp>
      <p:sp>
        <p:nvSpPr>
          <p:cNvPr id="7" name="Textplatzhalter 2"/>
          <p:cNvSpPr>
            <a:spLocks/>
          </p:cNvSpPr>
          <p:nvPr/>
        </p:nvSpPr>
        <p:spPr bwMode="auto">
          <a:xfrm>
            <a:off x="1987526" y="3184136"/>
            <a:ext cx="8664450" cy="3413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marR="0" lvl="0" indent="-34131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CLIP-Tags are similar to SNAP-Tags, expresses the protein of interest as a CLIP-tag fusion</a:t>
            </a:r>
          </a:p>
          <a:p>
            <a:pPr marL="341313" marR="0" lvl="0" indent="-34131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CLIP-Tags react with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benzyl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cytosine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 derivatives</a:t>
            </a:r>
          </a:p>
          <a:p>
            <a:pPr marL="798513" marR="0" lvl="1" indent="-34131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The fluorophore is conjugated to cytosine with a benzyl linker</a:t>
            </a:r>
          </a:p>
          <a:p>
            <a:pPr marL="798513" marR="0" lvl="1" indent="-34131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Binding of the fluorophore to the CLIP-tag is irreversible</a:t>
            </a:r>
          </a:p>
          <a:p>
            <a:pPr marL="341313" marR="0" lvl="0" indent="-34131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Comes in two variations: CLIP-Tag Surface and CLIP-Tag Cell </a:t>
            </a:r>
          </a:p>
          <a:p>
            <a:pPr marL="341313" marR="0" lvl="0" indent="-34131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Readily available conjugated fluorophores:</a:t>
            </a:r>
          </a:p>
          <a:p>
            <a:pPr marL="798513" marR="0" lvl="1" indent="-34131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488, 505, 547, 647</a:t>
            </a:r>
          </a:p>
          <a:p>
            <a:pPr marL="341313" marR="0" lvl="0" indent="-34131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Custom conjugated fluorophores can be made by NEB</a:t>
            </a:r>
          </a:p>
          <a:p>
            <a:pPr marL="341313" marR="0" lvl="0" indent="-34131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When used with SNAP-Tags, you can have multi-color live imaging!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22" b="59"/>
          <a:stretch/>
        </p:blipFill>
        <p:spPr>
          <a:xfrm>
            <a:off x="3071665" y="1700808"/>
            <a:ext cx="5549251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7030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3"/>
          <p:cNvSpPr txBox="1">
            <a:spLocks noChangeArrowheads="1"/>
          </p:cNvSpPr>
          <p:nvPr/>
        </p:nvSpPr>
        <p:spPr bwMode="auto">
          <a:xfrm>
            <a:off x="1824038" y="762000"/>
            <a:ext cx="852043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56571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Live Cell Strategies –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556571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Fluorogen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56571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 Activated Protein (Sharp Edge Labs)</a:t>
            </a:r>
          </a:p>
        </p:txBody>
      </p:sp>
      <p:sp>
        <p:nvSpPr>
          <p:cNvPr id="7" name="Textplatzhalter 2"/>
          <p:cNvSpPr>
            <a:spLocks/>
          </p:cNvSpPr>
          <p:nvPr/>
        </p:nvSpPr>
        <p:spPr bwMode="auto">
          <a:xfrm>
            <a:off x="2135560" y="4365105"/>
            <a:ext cx="8664450" cy="125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marR="0" lvl="0" indent="-34131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FAP-fusions can be created that behave similarly to GFP-tagged proteins</a:t>
            </a:r>
          </a:p>
          <a:p>
            <a:pPr marL="341313" marR="0" lvl="0" indent="-34131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Target the FAP by creating fusion proteins (targeting)</a:t>
            </a:r>
          </a:p>
          <a:p>
            <a:pPr marL="341313" marR="0" lvl="0" indent="-34131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Modulate the properties of the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Fluorogenes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 (sensing)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6" y="2060849"/>
            <a:ext cx="5514900" cy="1932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871" y="5301209"/>
            <a:ext cx="4400550" cy="1144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96290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3"/>
          <p:cNvSpPr txBox="1">
            <a:spLocks noChangeArrowheads="1"/>
          </p:cNvSpPr>
          <p:nvPr/>
        </p:nvSpPr>
        <p:spPr bwMode="auto">
          <a:xfrm>
            <a:off x="1824038" y="762001"/>
            <a:ext cx="85204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56571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Live Cell Strategies –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556571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Bewersdorf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56571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 Lab</a:t>
            </a:r>
          </a:p>
        </p:txBody>
      </p:sp>
      <p:sp>
        <p:nvSpPr>
          <p:cNvPr id="9" name="Textfeld 18"/>
          <p:cNvSpPr txBox="1">
            <a:spLocks noChangeArrowheads="1"/>
          </p:cNvSpPr>
          <p:nvPr/>
        </p:nvSpPr>
        <p:spPr bwMode="auto">
          <a:xfrm>
            <a:off x="2142902" y="5877273"/>
            <a:ext cx="8215675" cy="583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969" tIns="44985" rIns="89969" bIns="449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Two-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colour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 live-cell nanoscale imaging of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intracellular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targets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, Francesca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Bottanelli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, Joerg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Bewersdorf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 et al.,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Nature Communications 7:10778,  DOI: 10.1038/ncomms10778</a:t>
            </a:r>
            <a:endParaRPr kumimoji="0" lang="de-DE" altLang="de-DE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grpSp>
        <p:nvGrpSpPr>
          <p:cNvPr id="11" name="Gruppieren 10"/>
          <p:cNvGrpSpPr/>
          <p:nvPr/>
        </p:nvGrpSpPr>
        <p:grpSpPr>
          <a:xfrm>
            <a:off x="6236728" y="1717830"/>
            <a:ext cx="4064924" cy="4159442"/>
            <a:chOff x="5405561" y="1189931"/>
            <a:chExt cx="4657725" cy="4766027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5561" y="1189931"/>
              <a:ext cx="4657725" cy="44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feld 1"/>
            <p:cNvSpPr txBox="1"/>
            <p:nvPr/>
          </p:nvSpPr>
          <p:spPr>
            <a:xfrm>
              <a:off x="5420182" y="5696238"/>
              <a:ext cx="2224701" cy="2597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73" b="1" i="0" u="none" strike="noStrike" kern="1200" cap="none" spc="0" normalizeH="0" baseline="0" noProof="0" dirty="0">
                  <a:ln>
                    <a:noFill/>
                  </a:ln>
                  <a:solidFill>
                    <a:srgbClr val="666666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rPr>
                <a:t>Two-</a:t>
              </a:r>
              <a:r>
                <a:rPr kumimoji="0" lang="en-US" sz="87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6666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rPr>
                <a:t>colour</a:t>
              </a:r>
              <a:r>
                <a:rPr kumimoji="0" lang="en-US" sz="873" b="1" i="0" u="none" strike="noStrike" kern="1200" cap="none" spc="0" normalizeH="0" baseline="0" noProof="0" dirty="0">
                  <a:ln>
                    <a:noFill/>
                  </a:ln>
                  <a:solidFill>
                    <a:srgbClr val="666666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rPr>
                <a:t> STED </a:t>
              </a:r>
              <a:r>
                <a:rPr kumimoji="0" lang="en-US" sz="87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6666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rPr>
                <a:t>nanoscopy</a:t>
              </a:r>
              <a:r>
                <a:rPr kumimoji="0" lang="en-US" sz="873" b="1" i="0" u="none" strike="noStrike" kern="1200" cap="none" spc="0" normalizeH="0" baseline="0" noProof="0" dirty="0">
                  <a:ln>
                    <a:noFill/>
                  </a:ln>
                  <a:solidFill>
                    <a:srgbClr val="666666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rPr>
                <a:t> of the ER</a:t>
              </a:r>
              <a:endParaRPr kumimoji="0" lang="de-DE" sz="873" b="1" i="0" u="none" strike="noStrike" kern="1200" cap="none" spc="0" normalizeH="0" baseline="0" noProof="0" dirty="0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endParaRPr>
            </a:p>
          </p:txBody>
        </p:sp>
      </p:grpSp>
      <p:grpSp>
        <p:nvGrpSpPr>
          <p:cNvPr id="14" name="Gruppieren 9"/>
          <p:cNvGrpSpPr/>
          <p:nvPr/>
        </p:nvGrpSpPr>
        <p:grpSpPr>
          <a:xfrm>
            <a:off x="1743928" y="1743300"/>
            <a:ext cx="4172989" cy="3845940"/>
            <a:chOff x="270198" y="1189112"/>
            <a:chExt cx="4781550" cy="4406806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198" y="1189112"/>
              <a:ext cx="4781550" cy="410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feld 2"/>
            <p:cNvSpPr txBox="1"/>
            <p:nvPr/>
          </p:nvSpPr>
          <p:spPr>
            <a:xfrm>
              <a:off x="270198" y="5336198"/>
              <a:ext cx="4636597" cy="259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73" b="1" i="0" u="none" strike="noStrike" kern="1200" cap="none" spc="0" normalizeH="0" baseline="0" noProof="0" dirty="0">
                  <a:ln>
                    <a:noFill/>
                  </a:ln>
                  <a:solidFill>
                    <a:srgbClr val="666666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rPr>
                <a:t>STED </a:t>
              </a:r>
              <a:r>
                <a:rPr kumimoji="0" lang="en-US" sz="87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6666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rPr>
                <a:t>nanoscopy</a:t>
              </a:r>
              <a:r>
                <a:rPr kumimoji="0" lang="en-US" sz="873" b="1" i="0" u="none" strike="noStrike" kern="1200" cap="none" spc="0" normalizeH="0" baseline="0" noProof="0" dirty="0">
                  <a:ln>
                    <a:noFill/>
                  </a:ln>
                  <a:solidFill>
                    <a:srgbClr val="666666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rPr>
                <a:t> of dynamic interactions between ER and  </a:t>
              </a:r>
              <a:r>
                <a:rPr kumimoji="0" lang="de-DE" sz="87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6666">
                      <a:lumMod val="50000"/>
                    </a:srgbClr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rPr>
                <a:t>mitochondria</a:t>
              </a:r>
              <a:endParaRPr kumimoji="0" lang="de-DE" sz="873" b="1" i="0" u="none" strike="noStrike" kern="1200" cap="none" spc="0" normalizeH="0" baseline="0" noProof="0" dirty="0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13317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2"/>
          <p:cNvSpPr>
            <a:spLocks noGrp="1"/>
          </p:cNvSpPr>
          <p:nvPr>
            <p:ph type="title"/>
          </p:nvPr>
        </p:nvSpPr>
        <p:spPr bwMode="auto">
          <a:xfrm>
            <a:off x="1822450" y="210675"/>
            <a:ext cx="8229600" cy="110028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  <a:normAutofit/>
          </a:bodyPr>
          <a:lstStyle/>
          <a:p>
            <a:r>
              <a:rPr lang="de-DE" altLang="de-DE" sz="2444" dirty="0">
                <a:solidFill>
                  <a:schemeClr val="tx2">
                    <a:lumMod val="50000"/>
                  </a:schemeClr>
                </a:solidFill>
              </a:rPr>
              <a:t>Live-</a:t>
            </a:r>
            <a:r>
              <a:rPr lang="de-DE" altLang="de-DE" sz="2444" dirty="0" err="1">
                <a:solidFill>
                  <a:schemeClr val="tx2">
                    <a:lumMod val="50000"/>
                  </a:schemeClr>
                </a:solidFill>
              </a:rPr>
              <a:t>Cell</a:t>
            </a:r>
            <a:r>
              <a:rPr lang="de-DE" altLang="de-DE" sz="2444" dirty="0">
                <a:solidFill>
                  <a:schemeClr val="tx2">
                    <a:lumMod val="50000"/>
                  </a:schemeClr>
                </a:solidFill>
              </a:rPr>
              <a:t> Imaging - </a:t>
            </a:r>
            <a:r>
              <a:rPr lang="de-DE" altLang="de-DE" sz="2444" dirty="0" err="1">
                <a:solidFill>
                  <a:schemeClr val="tx2">
                    <a:lumMod val="50000"/>
                  </a:schemeClr>
                </a:solidFill>
              </a:rPr>
              <a:t>SiR</a:t>
            </a:r>
            <a:r>
              <a:rPr lang="de-DE" altLang="de-DE" sz="2444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de-DE" altLang="de-DE" sz="2444" dirty="0" err="1">
                <a:solidFill>
                  <a:schemeClr val="tx2">
                    <a:lumMod val="50000"/>
                  </a:schemeClr>
                </a:solidFill>
              </a:rPr>
              <a:t>dyes</a:t>
            </a:r>
            <a:endParaRPr lang="de-DE" altLang="de-DE" sz="2444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243" name="Inhaltsplatzhalter 7"/>
          <p:cNvSpPr txBox="1">
            <a:spLocks/>
          </p:cNvSpPr>
          <p:nvPr/>
        </p:nvSpPr>
        <p:spPr bwMode="auto">
          <a:xfrm>
            <a:off x="1981202" y="1469930"/>
            <a:ext cx="4038600" cy="446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32" tIns="44916" rIns="89832" bIns="44916"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342900" marR="0" lvl="0" indent="-342900" algn="l" defTabSz="89903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de-DE" altLang="de-DE" sz="3142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  <a:p>
            <a:pPr marL="342900" marR="0" lvl="0" indent="-342900" algn="l" defTabSz="89903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de-DE" altLang="de-DE" sz="3142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  <a:p>
            <a:pPr marL="742950" marR="0" lvl="1" indent="-285750" algn="l" defTabSz="89903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de-DE" altLang="de-DE" sz="2793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881" y="1052736"/>
            <a:ext cx="4048125" cy="370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ieren 1"/>
          <p:cNvGrpSpPr/>
          <p:nvPr/>
        </p:nvGrpSpPr>
        <p:grpSpPr>
          <a:xfrm>
            <a:off x="1634123" y="1186260"/>
            <a:ext cx="3095873" cy="1794223"/>
            <a:chOff x="540001" y="1440000"/>
            <a:chExt cx="3547354" cy="2055880"/>
          </a:xfrm>
        </p:grpSpPr>
        <p:pic>
          <p:nvPicPr>
            <p:cNvPr id="1024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01" y="1440000"/>
              <a:ext cx="3547354" cy="18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6" name="Textfeld 10"/>
            <p:cNvSpPr txBox="1">
              <a:spLocks noChangeArrowheads="1"/>
            </p:cNvSpPr>
            <p:nvPr/>
          </p:nvSpPr>
          <p:spPr bwMode="auto">
            <a:xfrm>
              <a:off x="540001" y="3096001"/>
              <a:ext cx="2972231" cy="399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9676" tIns="39836" rIns="79676" bIns="3983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marL="0" marR="0" lvl="0" indent="0" algn="l" defTabSz="89903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745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rPr>
                <a:t>Jasplakinolide</a:t>
              </a:r>
              <a:r>
                <a:rPr kumimoji="0" lang="de-DE" altLang="de-DE" sz="174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rPr>
                <a:t> -&gt;	F-</a:t>
              </a:r>
              <a:r>
                <a:rPr kumimoji="0" lang="de-DE" altLang="de-DE" sz="1745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rPr>
                <a:t>actin</a:t>
              </a:r>
              <a:endParaRPr kumimoji="0" lang="de-DE" altLang="de-DE" sz="174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endParaRPr>
            </a:p>
          </p:txBody>
        </p:sp>
      </p:grpSp>
      <p:grpSp>
        <p:nvGrpSpPr>
          <p:cNvPr id="3" name="Gruppieren 2"/>
          <p:cNvGrpSpPr/>
          <p:nvPr/>
        </p:nvGrpSpPr>
        <p:grpSpPr>
          <a:xfrm>
            <a:off x="1634123" y="2914260"/>
            <a:ext cx="3223542" cy="1731385"/>
            <a:chOff x="540000" y="3420001"/>
            <a:chExt cx="3693642" cy="1983878"/>
          </a:xfrm>
        </p:grpSpPr>
        <p:pic>
          <p:nvPicPr>
            <p:cNvPr id="1024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00" y="3420001"/>
              <a:ext cx="3411648" cy="169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9" name="Textfeld 11"/>
            <p:cNvSpPr txBox="1">
              <a:spLocks noChangeArrowheads="1"/>
            </p:cNvSpPr>
            <p:nvPr/>
          </p:nvSpPr>
          <p:spPr bwMode="auto">
            <a:xfrm>
              <a:off x="540001" y="5004000"/>
              <a:ext cx="3693641" cy="399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9676" tIns="39836" rIns="79676" bIns="3983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marL="0" marR="0" lvl="0" indent="0" algn="l" defTabSz="89903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745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rPr>
                <a:t>Docetaxel</a:t>
              </a:r>
              <a:r>
                <a:rPr kumimoji="0" lang="de-DE" altLang="de-DE" sz="174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rPr>
                <a:t> -&gt;	</a:t>
              </a:r>
              <a:r>
                <a:rPr kumimoji="0" lang="de-DE" altLang="de-DE" sz="1745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rPr>
                <a:t>microtubules</a:t>
              </a:r>
              <a:r>
                <a:rPr kumimoji="0" lang="de-DE" altLang="de-DE" sz="174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rPr>
                <a:t> </a:t>
              </a:r>
            </a:p>
          </p:txBody>
        </p:sp>
      </p:grpSp>
      <p:pic>
        <p:nvPicPr>
          <p:cNvPr id="10" name="Grafik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492" y="1596448"/>
            <a:ext cx="2350839" cy="69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uppieren 3"/>
          <p:cNvGrpSpPr/>
          <p:nvPr/>
        </p:nvGrpSpPr>
        <p:grpSpPr>
          <a:xfrm>
            <a:off x="1634123" y="4799351"/>
            <a:ext cx="3647340" cy="1577728"/>
            <a:chOff x="523877" y="5614645"/>
            <a:chExt cx="4179244" cy="1807813"/>
          </a:xfrm>
        </p:grpSpPr>
        <p:sp>
          <p:nvSpPr>
            <p:cNvPr id="11" name="Textfeld 11"/>
            <p:cNvSpPr txBox="1">
              <a:spLocks noChangeArrowheads="1"/>
            </p:cNvSpPr>
            <p:nvPr/>
          </p:nvSpPr>
          <p:spPr bwMode="auto">
            <a:xfrm>
              <a:off x="658849" y="7022579"/>
              <a:ext cx="3777472" cy="399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9676" tIns="39836" rIns="79676" bIns="3983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marL="0" marR="0" lvl="0" indent="0" algn="l" defTabSz="89903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745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rPr>
                <a:t>Bisbenzimide</a:t>
              </a:r>
              <a:r>
                <a:rPr kumimoji="0" lang="de-DE" altLang="de-DE" sz="174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rPr>
                <a:t> (Hoechst) -&gt;	DNA</a:t>
              </a:r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877" y="5614645"/>
              <a:ext cx="4179244" cy="12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uppieren 4"/>
          <p:cNvGrpSpPr/>
          <p:nvPr/>
        </p:nvGrpSpPr>
        <p:grpSpPr>
          <a:xfrm>
            <a:off x="5783105" y="4864391"/>
            <a:ext cx="4505498" cy="1508085"/>
            <a:chOff x="4880224" y="5438501"/>
            <a:chExt cx="5162550" cy="1728014"/>
          </a:xfrm>
        </p:grpSpPr>
        <p:pic>
          <p:nvPicPr>
            <p:cNvPr id="258050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0224" y="5438501"/>
              <a:ext cx="5162550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feld 11"/>
            <p:cNvSpPr txBox="1">
              <a:spLocks noChangeArrowheads="1"/>
            </p:cNvSpPr>
            <p:nvPr/>
          </p:nvSpPr>
          <p:spPr bwMode="auto">
            <a:xfrm>
              <a:off x="5094734" y="6766636"/>
              <a:ext cx="3384256" cy="399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9676" tIns="39836" rIns="79676" bIns="3983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marL="0" marR="0" lvl="0" indent="0" algn="l" defTabSz="89903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745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rPr>
                <a:t>Pepstatin</a:t>
              </a:r>
              <a:r>
                <a:rPr kumimoji="0" lang="de-DE" sz="174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rPr>
                <a:t> A</a:t>
              </a:r>
              <a:r>
                <a:rPr kumimoji="0" lang="de-DE" altLang="de-DE" sz="174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rPr>
                <a:t>-&gt;	</a:t>
              </a:r>
              <a:r>
                <a:rPr kumimoji="0" lang="de-DE" altLang="de-DE" sz="1745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rPr>
                <a:t>Lysosomes</a:t>
              </a:r>
              <a:endParaRPr kumimoji="0" lang="de-DE" altLang="de-DE" sz="174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17270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3"/>
          <p:cNvSpPr txBox="1">
            <a:spLocks noChangeArrowheads="1"/>
          </p:cNvSpPr>
          <p:nvPr/>
        </p:nvSpPr>
        <p:spPr bwMode="auto">
          <a:xfrm>
            <a:off x="1824038" y="762001"/>
            <a:ext cx="85204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56571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Living Cell Strategies – Other Probes</a:t>
            </a:r>
          </a:p>
        </p:txBody>
      </p:sp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2852738" y="6324600"/>
            <a:ext cx="4953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3080" tIns="51540" rIns="103080" bIns="51540"/>
          <a:lstStyle/>
          <a:p>
            <a:pPr marL="0" marR="0" lvl="0" indent="0" algn="l" defTabSz="10302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Leica Microsystems 2014</a:t>
            </a:r>
          </a:p>
        </p:txBody>
      </p:sp>
      <p:sp>
        <p:nvSpPr>
          <p:cNvPr id="6" name="Textplatzhalter 2"/>
          <p:cNvSpPr>
            <a:spLocks/>
          </p:cNvSpPr>
          <p:nvPr/>
        </p:nvSpPr>
        <p:spPr bwMode="auto">
          <a:xfrm>
            <a:off x="1822194" y="1484784"/>
            <a:ext cx="8534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marR="0" lvl="0" indent="-34131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ahoma" pitchFamily="34" charset="0"/>
              </a:rPr>
              <a:t>Other probes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66666">
                  <a:lumMod val="50000"/>
                </a:srgbClr>
              </a:solidFill>
              <a:effectLst/>
              <a:uLnTx/>
              <a:uFillTx/>
              <a:latin typeface="Tahoma" pitchFamily="34" charset="0"/>
              <a:ea typeface="MS PGothic" pitchFamily="34" charset="-128"/>
              <a:cs typeface="Tahoma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Tx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ahoma" pitchFamily="34" charset="0"/>
              </a:rPr>
              <a:t>Tubulin Tracker Green	 488 / 514		      592	     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Tx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ahoma" pitchFamily="34" charset="0"/>
              </a:rPr>
              <a:t>BABTA			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488 / 514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ahoma" pitchFamily="34" charset="0"/>
              </a:rPr>
              <a:t>		      592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Tx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ahoma" pitchFamily="34" charset="0"/>
              </a:rPr>
              <a:t>Lifeact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ahoma" pitchFamily="34" charset="0"/>
              </a:rPr>
              <a:t> (Actin marker)	 488 / 514 (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483 / 506)  	      592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Tx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SiR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 Actin/Tubulin		 652 / 674		      775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Tx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SiR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-DNA			 652/674			      775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8" y="3651403"/>
            <a:ext cx="3598168" cy="30866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3651403"/>
            <a:ext cx="4032448" cy="30214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5917719" y="6093822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Spirochrome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666666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380491" y="6061055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Spirochrome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666666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79037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2"/>
          <p:cNvSpPr/>
          <p:nvPr/>
        </p:nvSpPr>
        <p:spPr>
          <a:xfrm>
            <a:off x="1346493" y="1116220"/>
            <a:ext cx="9499014" cy="57791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310873" indent="-310873" defTabSz="933754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de-DE" sz="1813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48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538" dirty="0">
                <a:solidFill>
                  <a:srgbClr val="000000"/>
                </a:solidFill>
              </a:rPr>
              <a:t>Optical Clearing </a:t>
            </a:r>
            <a:r>
              <a:rPr lang="de-DE" sz="2538" dirty="0" err="1">
                <a:solidFill>
                  <a:srgbClr val="000000"/>
                </a:solidFill>
              </a:rPr>
              <a:t>Techniques</a:t>
            </a:r>
            <a:r>
              <a:rPr lang="de-DE" sz="2538" dirty="0">
                <a:solidFill>
                  <a:srgbClr val="000000"/>
                </a:solidFill>
              </a:rPr>
              <a:t> </a:t>
            </a:r>
            <a:br>
              <a:rPr lang="de-DE" sz="2538" dirty="0">
                <a:solidFill>
                  <a:srgbClr val="000000"/>
                </a:solidFill>
              </a:rPr>
            </a:br>
            <a:endParaRPr lang="de-DE" sz="2538" dirty="0">
              <a:solidFill>
                <a:srgbClr val="000000"/>
              </a:solidFill>
            </a:endParaRPr>
          </a:p>
        </p:txBody>
      </p:sp>
      <p:sp>
        <p:nvSpPr>
          <p:cNvPr id="7" name="Rectangle 2"/>
          <p:cNvSpPr/>
          <p:nvPr/>
        </p:nvSpPr>
        <p:spPr>
          <a:xfrm>
            <a:off x="8185063" y="6366745"/>
            <a:ext cx="2528256" cy="2319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754" fontAlgn="base">
              <a:spcBef>
                <a:spcPct val="0"/>
              </a:spcBef>
              <a:spcAft>
                <a:spcPct val="0"/>
              </a:spcAft>
            </a:pPr>
            <a:r>
              <a:rPr lang="en-US" sz="907" b="1" dirty="0" err="1">
                <a:solidFill>
                  <a:prstClr val="white"/>
                </a:solidFill>
                <a:latin typeface="Calibri" pitchFamily="34" charset="0"/>
                <a:ea typeface="MS PGothic" pitchFamily="34" charset="-128"/>
              </a:rPr>
              <a:t>Seo</a:t>
            </a:r>
            <a:r>
              <a:rPr lang="en-US" sz="907" b="1" dirty="0">
                <a:solidFill>
                  <a:prstClr val="white"/>
                </a:solidFill>
                <a:latin typeface="Calibri" pitchFamily="34" charset="0"/>
                <a:ea typeface="MS PGothic" pitchFamily="34" charset="-128"/>
              </a:rPr>
              <a:t> J., </a:t>
            </a:r>
            <a:r>
              <a:rPr lang="en-US" sz="907" b="1" dirty="0" err="1">
                <a:solidFill>
                  <a:prstClr val="white"/>
                </a:solidFill>
                <a:latin typeface="Calibri" pitchFamily="34" charset="0"/>
                <a:ea typeface="MS PGothic" pitchFamily="34" charset="-128"/>
              </a:rPr>
              <a:t>Choe</a:t>
            </a:r>
            <a:r>
              <a:rPr lang="en-US" sz="907" b="1" dirty="0">
                <a:solidFill>
                  <a:prstClr val="white"/>
                </a:solidFill>
                <a:latin typeface="Calibri" pitchFamily="34" charset="0"/>
                <a:ea typeface="MS PGothic" pitchFamily="34" charset="-128"/>
              </a:rPr>
              <a:t> M., Kim S.Y.. Mol. Cells 39 (6) (2016)</a:t>
            </a:r>
            <a:endParaRPr lang="sv-SE" sz="907" b="1" dirty="0">
              <a:solidFill>
                <a:prstClr val="white"/>
              </a:solidFill>
              <a:latin typeface="Calibri" pitchFamily="34" charset="0"/>
              <a:ea typeface="MS PGothic" pitchFamily="34" charset="-128"/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3076299" y="2121469"/>
            <a:ext cx="6493829" cy="2655364"/>
            <a:chOff x="1907992" y="1980000"/>
            <a:chExt cx="7162754" cy="2928891"/>
          </a:xfrm>
        </p:grpSpPr>
        <p:grpSp>
          <p:nvGrpSpPr>
            <p:cNvPr id="6" name="Gruppieren 5"/>
            <p:cNvGrpSpPr>
              <a:grpSpLocks noChangeAspect="1"/>
            </p:cNvGrpSpPr>
            <p:nvPr/>
          </p:nvGrpSpPr>
          <p:grpSpPr>
            <a:xfrm>
              <a:off x="1907992" y="1980000"/>
              <a:ext cx="6138916" cy="1437680"/>
              <a:chOff x="1908000" y="1260004"/>
              <a:chExt cx="4911132" cy="1150144"/>
            </a:xfrm>
          </p:grpSpPr>
          <p:pic>
            <p:nvPicPr>
              <p:cNvPr id="2" name="Grafik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40001" y="1260004"/>
                <a:ext cx="4479131" cy="1150144"/>
              </a:xfrm>
              <a:prstGeom prst="rect">
                <a:avLst/>
              </a:prstGeom>
            </p:spPr>
          </p:pic>
          <p:sp>
            <p:nvSpPr>
              <p:cNvPr id="3" name="Textfeld 2"/>
              <p:cNvSpPr txBox="1"/>
              <p:nvPr/>
            </p:nvSpPr>
            <p:spPr>
              <a:xfrm>
                <a:off x="1908000" y="1296000"/>
                <a:ext cx="273282" cy="2538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33754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1269" b="1" dirty="0">
                    <a:solidFill>
                      <a:prstClr val="black"/>
                    </a:solidFill>
                    <a:latin typeface="Calibri" pitchFamily="34" charset="0"/>
                    <a:ea typeface="MS PGothic" pitchFamily="34" charset="-128"/>
                  </a:rPr>
                  <a:t>1.</a:t>
                </a:r>
              </a:p>
            </p:txBody>
          </p:sp>
        </p:grpSp>
        <p:sp>
          <p:nvSpPr>
            <p:cNvPr id="12" name="Textfeld 11"/>
            <p:cNvSpPr txBox="1"/>
            <p:nvPr/>
          </p:nvSpPr>
          <p:spPr>
            <a:xfrm>
              <a:off x="2430438" y="3422179"/>
              <a:ext cx="6640308" cy="14867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10873" indent="-310873" defTabSz="933754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de-DE" sz="1813" dirty="0" err="1">
                  <a:solidFill>
                    <a:prstClr val="white"/>
                  </a:solidFill>
                  <a:latin typeface="Calibri" pitchFamily="34" charset="0"/>
                  <a:ea typeface="MS PGothic" pitchFamily="34" charset="-128"/>
                </a:rPr>
                <a:t>Weak</a:t>
              </a:r>
              <a:r>
                <a:rPr lang="de-DE" sz="1813" dirty="0">
                  <a:solidFill>
                    <a:prstClr val="white"/>
                  </a:solidFill>
                  <a:latin typeface="Calibri" pitchFamily="34" charset="0"/>
                  <a:ea typeface="MS PGothic" pitchFamily="34" charset="-128"/>
                </a:rPr>
                <a:t> </a:t>
              </a:r>
              <a:r>
                <a:rPr lang="de-DE" sz="1813" dirty="0" err="1">
                  <a:solidFill>
                    <a:prstClr val="white"/>
                  </a:solidFill>
                  <a:latin typeface="Calibri" pitchFamily="34" charset="0"/>
                  <a:ea typeface="MS PGothic" pitchFamily="34" charset="-128"/>
                </a:rPr>
                <a:t>to</a:t>
              </a:r>
              <a:r>
                <a:rPr lang="de-DE" sz="1813" dirty="0">
                  <a:solidFill>
                    <a:prstClr val="white"/>
                  </a:solidFill>
                  <a:latin typeface="Calibri" pitchFamily="34" charset="0"/>
                  <a:ea typeface="MS PGothic" pitchFamily="34" charset="-128"/>
                </a:rPr>
                <a:t> moderate </a:t>
              </a:r>
              <a:r>
                <a:rPr lang="de-DE" sz="1813" dirty="0" err="1">
                  <a:solidFill>
                    <a:prstClr val="white"/>
                  </a:solidFill>
                  <a:latin typeface="Calibri" pitchFamily="34" charset="0"/>
                  <a:ea typeface="MS PGothic" pitchFamily="34" charset="-128"/>
                </a:rPr>
                <a:t>clearing</a:t>
              </a:r>
              <a:r>
                <a:rPr lang="de-DE" sz="1813" dirty="0">
                  <a:solidFill>
                    <a:prstClr val="white"/>
                  </a:solidFill>
                  <a:latin typeface="Calibri" pitchFamily="34" charset="0"/>
                  <a:ea typeface="MS PGothic" pitchFamily="34" charset="-128"/>
                </a:rPr>
                <a:t> </a:t>
              </a:r>
              <a:r>
                <a:rPr lang="de-DE" sz="1813" dirty="0" err="1">
                  <a:solidFill>
                    <a:prstClr val="white"/>
                  </a:solidFill>
                  <a:latin typeface="Calibri" pitchFamily="34" charset="0"/>
                  <a:ea typeface="MS PGothic" pitchFamily="34" charset="-128"/>
                </a:rPr>
                <a:t>capacity</a:t>
              </a:r>
              <a:r>
                <a:rPr lang="de-DE" sz="1813" dirty="0">
                  <a:solidFill>
                    <a:prstClr val="white"/>
                  </a:solidFill>
                  <a:latin typeface="Calibri" pitchFamily="34" charset="0"/>
                  <a:ea typeface="MS PGothic" pitchFamily="34" charset="-128"/>
                </a:rPr>
                <a:t>, </a:t>
              </a:r>
              <a:r>
                <a:rPr lang="de-DE" sz="1813" dirty="0" err="1">
                  <a:solidFill>
                    <a:prstClr val="white"/>
                  </a:solidFill>
                  <a:latin typeface="Calibri" pitchFamily="34" charset="0"/>
                  <a:ea typeface="MS PGothic" pitchFamily="34" charset="-128"/>
                </a:rPr>
                <a:t>modestl</a:t>
              </a:r>
              <a:r>
                <a:rPr lang="de-DE" sz="1813" dirty="0">
                  <a:solidFill>
                    <a:prstClr val="white"/>
                  </a:solidFill>
                  <a:latin typeface="Calibri" pitchFamily="34" charset="0"/>
                  <a:ea typeface="MS PGothic" pitchFamily="34" charset="-128"/>
                </a:rPr>
                <a:t> </a:t>
              </a:r>
              <a:r>
                <a:rPr lang="de-DE" sz="1813" dirty="0" err="1">
                  <a:solidFill>
                    <a:prstClr val="white"/>
                  </a:solidFill>
                  <a:latin typeface="Calibri" pitchFamily="34" charset="0"/>
                  <a:ea typeface="MS PGothic" pitchFamily="34" charset="-128"/>
                </a:rPr>
                <a:t>transparency</a:t>
              </a:r>
              <a:endParaRPr lang="de-DE" sz="1813" dirty="0">
                <a:solidFill>
                  <a:prstClr val="white"/>
                </a:solidFill>
                <a:latin typeface="Calibri" pitchFamily="34" charset="0"/>
                <a:ea typeface="MS PGothic" pitchFamily="34" charset="-128"/>
              </a:endParaRPr>
            </a:p>
            <a:p>
              <a:pPr marL="310873" indent="-310873" defTabSz="933754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de-DE" sz="1813" dirty="0">
                  <a:solidFill>
                    <a:prstClr val="white"/>
                  </a:solidFill>
                  <a:latin typeface="Calibri" pitchFamily="34" charset="0"/>
                  <a:ea typeface="MS PGothic" pitchFamily="34" charset="-128"/>
                </a:rPr>
                <a:t>limited </a:t>
              </a:r>
              <a:r>
                <a:rPr lang="de-DE" sz="1813" dirty="0" err="1">
                  <a:solidFill>
                    <a:prstClr val="white"/>
                  </a:solidFill>
                  <a:latin typeface="Calibri" pitchFamily="34" charset="0"/>
                  <a:ea typeface="MS PGothic" pitchFamily="34" charset="-128"/>
                </a:rPr>
                <a:t>penetration</a:t>
              </a:r>
              <a:r>
                <a:rPr lang="de-DE" sz="1813" dirty="0">
                  <a:solidFill>
                    <a:prstClr val="white"/>
                  </a:solidFill>
                  <a:latin typeface="Calibri" pitchFamily="34" charset="0"/>
                  <a:ea typeface="MS PGothic" pitchFamily="34" charset="-128"/>
                </a:rPr>
                <a:t> </a:t>
              </a:r>
              <a:r>
                <a:rPr lang="de-DE" sz="1813" dirty="0" err="1">
                  <a:solidFill>
                    <a:prstClr val="white"/>
                  </a:solidFill>
                  <a:latin typeface="Calibri" pitchFamily="34" charset="0"/>
                  <a:ea typeface="MS PGothic" pitchFamily="34" charset="-128"/>
                </a:rPr>
                <a:t>of</a:t>
              </a:r>
              <a:r>
                <a:rPr lang="de-DE" sz="1813" dirty="0">
                  <a:solidFill>
                    <a:prstClr val="white"/>
                  </a:solidFill>
                  <a:latin typeface="Calibri" pitchFamily="34" charset="0"/>
                  <a:ea typeface="MS PGothic" pitchFamily="34" charset="-128"/>
                </a:rPr>
                <a:t> </a:t>
              </a:r>
              <a:r>
                <a:rPr lang="de-DE" sz="1813" dirty="0" err="1">
                  <a:solidFill>
                    <a:prstClr val="white"/>
                  </a:solidFill>
                  <a:latin typeface="Calibri" pitchFamily="34" charset="0"/>
                  <a:ea typeface="MS PGothic" pitchFamily="34" charset="-128"/>
                </a:rPr>
                <a:t>probes</a:t>
              </a:r>
              <a:r>
                <a:rPr lang="de-DE" sz="1813" dirty="0">
                  <a:solidFill>
                    <a:prstClr val="white"/>
                  </a:solidFill>
                  <a:latin typeface="Calibri" pitchFamily="34" charset="0"/>
                  <a:ea typeface="MS PGothic" pitchFamily="34" charset="-128"/>
                </a:rPr>
                <a:t> </a:t>
              </a:r>
              <a:r>
                <a:rPr lang="de-DE" sz="1813" dirty="0" err="1">
                  <a:solidFill>
                    <a:prstClr val="white"/>
                  </a:solidFill>
                  <a:latin typeface="Calibri" pitchFamily="34" charset="0"/>
                  <a:ea typeface="MS PGothic" pitchFamily="34" charset="-128"/>
                </a:rPr>
                <a:t>into</a:t>
              </a:r>
              <a:r>
                <a:rPr lang="de-DE" sz="1813" dirty="0">
                  <a:solidFill>
                    <a:prstClr val="white"/>
                  </a:solidFill>
                  <a:latin typeface="Calibri" pitchFamily="34" charset="0"/>
                  <a:ea typeface="MS PGothic" pitchFamily="34" charset="-128"/>
                </a:rPr>
                <a:t> </a:t>
              </a:r>
              <a:r>
                <a:rPr lang="de-DE" sz="1813" dirty="0" err="1">
                  <a:solidFill>
                    <a:prstClr val="white"/>
                  </a:solidFill>
                  <a:latin typeface="Calibri" pitchFamily="34" charset="0"/>
                  <a:ea typeface="MS PGothic" pitchFamily="34" charset="-128"/>
                </a:rPr>
                <a:t>processed</a:t>
              </a:r>
              <a:r>
                <a:rPr lang="de-DE" sz="1813" dirty="0">
                  <a:solidFill>
                    <a:prstClr val="white"/>
                  </a:solidFill>
                  <a:latin typeface="Calibri" pitchFamily="34" charset="0"/>
                  <a:ea typeface="MS PGothic" pitchFamily="34" charset="-128"/>
                </a:rPr>
                <a:t> </a:t>
              </a:r>
              <a:r>
                <a:rPr lang="de-DE" sz="1813" dirty="0" err="1">
                  <a:solidFill>
                    <a:prstClr val="white"/>
                  </a:solidFill>
                  <a:latin typeface="Calibri" pitchFamily="34" charset="0"/>
                  <a:ea typeface="MS PGothic" pitchFamily="34" charset="-128"/>
                </a:rPr>
                <a:t>tissue</a:t>
              </a:r>
              <a:endParaRPr lang="de-DE" sz="1813" dirty="0">
                <a:solidFill>
                  <a:prstClr val="white"/>
                </a:solidFill>
                <a:latin typeface="Calibri" pitchFamily="34" charset="0"/>
                <a:ea typeface="MS PGothic" pitchFamily="34" charset="-128"/>
              </a:endParaRPr>
            </a:p>
            <a:p>
              <a:pPr defTabSz="933754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de-DE" sz="1813" dirty="0">
                <a:solidFill>
                  <a:prstClr val="white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</p:grpSp>
      <p:sp>
        <p:nvSpPr>
          <p:cNvPr id="5" name="Textfeld 4"/>
          <p:cNvSpPr txBox="1"/>
          <p:nvPr/>
        </p:nvSpPr>
        <p:spPr>
          <a:xfrm>
            <a:off x="1738149" y="1142329"/>
            <a:ext cx="4286494" cy="427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33754" fontAlgn="base">
              <a:spcBef>
                <a:spcPct val="0"/>
              </a:spcBef>
              <a:spcAft>
                <a:spcPct val="0"/>
              </a:spcAft>
            </a:pPr>
            <a:r>
              <a:rPr lang="de-DE" sz="2176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Simple </a:t>
            </a:r>
            <a:r>
              <a:rPr lang="de-DE" sz="2176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Refractive</a:t>
            </a:r>
            <a:r>
              <a:rPr lang="de-DE" sz="2176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Index </a:t>
            </a:r>
            <a:r>
              <a:rPr lang="de-DE" sz="2176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Matching</a:t>
            </a:r>
            <a:endParaRPr lang="de-DE" sz="2176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86539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/>
          <p:nvPr/>
        </p:nvSpPr>
        <p:spPr>
          <a:xfrm>
            <a:off x="1346493" y="1109815"/>
            <a:ext cx="9499014" cy="57791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37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752621" y="1468710"/>
            <a:ext cx="4934289" cy="451919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None/>
            </a:pPr>
            <a:r>
              <a:rPr lang="en-US" sz="1813" dirty="0">
                <a:solidFill>
                  <a:schemeClr val="bg1"/>
                </a:solidFill>
              </a:rPr>
              <a:t>HC PL APO 93x/1.3 </a:t>
            </a:r>
            <a:r>
              <a:rPr lang="en-US" sz="1813" dirty="0" err="1">
                <a:solidFill>
                  <a:schemeClr val="bg1"/>
                </a:solidFill>
              </a:rPr>
              <a:t>Glyc</a:t>
            </a:r>
            <a:r>
              <a:rPr lang="en-US" sz="1813" dirty="0">
                <a:solidFill>
                  <a:schemeClr val="bg1"/>
                </a:solidFill>
              </a:rPr>
              <a:t> </a:t>
            </a:r>
            <a:r>
              <a:rPr lang="en-US" sz="1813" dirty="0" err="1">
                <a:solidFill>
                  <a:schemeClr val="bg1"/>
                </a:solidFill>
              </a:rPr>
              <a:t>motCORR</a:t>
            </a:r>
            <a:r>
              <a:rPr lang="en-US" sz="1813" dirty="0">
                <a:solidFill>
                  <a:schemeClr val="bg1"/>
                </a:solidFill>
              </a:rPr>
              <a:t> </a:t>
            </a:r>
            <a:r>
              <a:rPr lang="en-US" sz="1813" dirty="0" err="1">
                <a:solidFill>
                  <a:schemeClr val="bg1"/>
                </a:solidFill>
              </a:rPr>
              <a:t>STED</a:t>
            </a:r>
            <a:r>
              <a:rPr lang="en-US" sz="1813" baseline="-25000" dirty="0" err="1">
                <a:solidFill>
                  <a:schemeClr val="bg1"/>
                </a:solidFill>
              </a:rPr>
              <a:t>white</a:t>
            </a:r>
            <a:endParaRPr lang="de-DE" sz="1813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None/>
            </a:pPr>
            <a:endParaRPr lang="de-DE" sz="1813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Free </a:t>
            </a:r>
            <a:r>
              <a:rPr lang="de-DE" dirty="0" err="1">
                <a:solidFill>
                  <a:schemeClr val="bg1"/>
                </a:solidFill>
              </a:rPr>
              <a:t>working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distance</a:t>
            </a:r>
            <a:r>
              <a:rPr lang="de-DE" dirty="0">
                <a:solidFill>
                  <a:schemeClr val="bg1"/>
                </a:solidFill>
              </a:rPr>
              <a:t>:	0.3 mm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chemeClr val="bg1"/>
                </a:solidFill>
              </a:rPr>
              <a:t>motCORR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for</a:t>
            </a:r>
            <a:r>
              <a:rPr lang="de-DE" dirty="0">
                <a:solidFill>
                  <a:schemeClr val="bg1"/>
                </a:solidFill>
              </a:rPr>
              <a:t> easy </a:t>
            </a:r>
            <a:r>
              <a:rPr lang="de-DE" dirty="0" err="1">
                <a:solidFill>
                  <a:schemeClr val="bg1"/>
                </a:solidFill>
              </a:rPr>
              <a:t>handling</a:t>
            </a:r>
            <a:endParaRPr lang="de-DE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1632" dirty="0">
                <a:solidFill>
                  <a:schemeClr val="bg1"/>
                </a:solidFill>
              </a:rPr>
              <a:t>Coverglas:		0.14 – 0.19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1632" dirty="0">
                <a:solidFill>
                  <a:schemeClr val="bg1"/>
                </a:solidFill>
              </a:rPr>
              <a:t>„RI-range“:		1.441 – 1.468</a:t>
            </a:r>
            <a:r>
              <a:rPr lang="de-DE" sz="1632" baseline="30000" dirty="0">
                <a:solidFill>
                  <a:schemeClr val="bg1"/>
                </a:solidFill>
              </a:rPr>
              <a:t>1</a:t>
            </a:r>
          </a:p>
          <a:p>
            <a:pPr>
              <a:lnSpc>
                <a:spcPct val="150000"/>
              </a:lnSpc>
              <a:spcBef>
                <a:spcPts val="2176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NA: 1.3</a:t>
            </a: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chemeClr val="bg1"/>
                </a:solidFill>
              </a:rPr>
              <a:t>Magnification</a:t>
            </a:r>
            <a:r>
              <a:rPr lang="de-DE" dirty="0">
                <a:solidFill>
                  <a:schemeClr val="bg1"/>
                </a:solidFill>
              </a:rPr>
              <a:t>: 93 x</a:t>
            </a: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FOV @ Zoom 0.75 :  	167 µm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chemeClr val="bg1"/>
                </a:solidFill>
              </a:rPr>
              <a:t>Temperature</a:t>
            </a:r>
            <a:r>
              <a:rPr lang="de-DE" dirty="0">
                <a:solidFill>
                  <a:schemeClr val="bg1"/>
                </a:solidFill>
              </a:rPr>
              <a:t>:		23°&amp; 37°C</a:t>
            </a: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de-DE" sz="1451" dirty="0">
              <a:solidFill>
                <a:schemeClr val="bg1"/>
              </a:solidFill>
            </a:endParaRP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de-DE" sz="1451" dirty="0">
              <a:solidFill>
                <a:schemeClr val="bg1"/>
              </a:solidFill>
            </a:endParaRPr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773" y="1468709"/>
            <a:ext cx="3664879" cy="4637246"/>
          </a:xfrm>
          <a:prstGeom prst="rect">
            <a:avLst/>
          </a:prstGeom>
        </p:spPr>
      </p:pic>
      <p:sp>
        <p:nvSpPr>
          <p:cNvPr id="5" name="Titel 7"/>
          <p:cNvSpPr>
            <a:spLocks noGrp="1"/>
          </p:cNvSpPr>
          <p:nvPr>
            <p:ph type="title"/>
          </p:nvPr>
        </p:nvSpPr>
        <p:spPr>
          <a:xfrm>
            <a:off x="328577" y="-72370"/>
            <a:ext cx="8549112" cy="1142760"/>
          </a:xfrm>
        </p:spPr>
        <p:txBody>
          <a:bodyPr/>
          <a:lstStyle/>
          <a:p>
            <a:r>
              <a:rPr lang="en-US" sz="2538" dirty="0">
                <a:solidFill>
                  <a:srgbClr val="000000"/>
                </a:solidFill>
              </a:rPr>
              <a:t>Objective Lens for Deep &amp; Live Cell </a:t>
            </a:r>
            <a:r>
              <a:rPr lang="en-US" sz="2538" dirty="0" err="1">
                <a:solidFill>
                  <a:srgbClr val="000000"/>
                </a:solidFill>
              </a:rPr>
              <a:t>Nanoscopy</a:t>
            </a:r>
            <a:endParaRPr lang="en-US" sz="2538" baseline="-25000" dirty="0">
              <a:solidFill>
                <a:srgbClr val="0000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193883" y="6386225"/>
            <a:ext cx="2988832" cy="3155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337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51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1</a:t>
            </a:r>
            <a:r>
              <a:rPr kumimoji="0" lang="de-DE" sz="145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  RI at 546 </a:t>
            </a:r>
            <a:r>
              <a:rPr kumimoji="0" lang="de-DE" sz="1451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nm</a:t>
            </a:r>
            <a:r>
              <a:rPr kumimoji="0" lang="de-DE" sz="145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 </a:t>
            </a:r>
            <a:r>
              <a:rPr kumimoji="0" lang="de-DE" sz="1451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and</a:t>
            </a:r>
            <a:r>
              <a:rPr kumimoji="0" lang="de-DE" sz="145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 </a:t>
            </a:r>
            <a:r>
              <a:rPr kumimoji="0" lang="de-DE" sz="1451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coverslip</a:t>
            </a:r>
            <a:r>
              <a:rPr kumimoji="0" lang="de-DE" sz="145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 0,17mm</a:t>
            </a:r>
          </a:p>
        </p:txBody>
      </p:sp>
    </p:spTree>
    <p:extLst>
      <p:ext uri="{BB962C8B-B14F-4D97-AF65-F5344CB8AC3E}">
        <p14:creationId xmlns:p14="http://schemas.microsoft.com/office/powerpoint/2010/main" val="1960519587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2"/>
          <p:cNvSpPr/>
          <p:nvPr/>
        </p:nvSpPr>
        <p:spPr>
          <a:xfrm>
            <a:off x="1346493" y="1109815"/>
            <a:ext cx="9499014" cy="57791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3754" fontAlgn="base">
              <a:spcBef>
                <a:spcPct val="0"/>
              </a:spcBef>
              <a:spcAft>
                <a:spcPct val="0"/>
              </a:spcAft>
            </a:pPr>
            <a:endParaRPr lang="de-DE" sz="1813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48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538" dirty="0">
                <a:solidFill>
                  <a:srgbClr val="000000"/>
                </a:solidFill>
              </a:rPr>
              <a:t>Optical Clearing </a:t>
            </a:r>
            <a:r>
              <a:rPr lang="de-DE" sz="2538" dirty="0" err="1">
                <a:solidFill>
                  <a:srgbClr val="000000"/>
                </a:solidFill>
              </a:rPr>
              <a:t>Techniques</a:t>
            </a:r>
            <a:endParaRPr lang="de-DE" sz="2538" dirty="0">
              <a:solidFill>
                <a:srgbClr val="000000"/>
              </a:solidFill>
            </a:endParaRPr>
          </a:p>
        </p:txBody>
      </p:sp>
      <p:sp>
        <p:nvSpPr>
          <p:cNvPr id="7" name="Rectangle 2"/>
          <p:cNvSpPr/>
          <p:nvPr/>
        </p:nvSpPr>
        <p:spPr>
          <a:xfrm>
            <a:off x="8185063" y="6366745"/>
            <a:ext cx="2528256" cy="2319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754" fontAlgn="base">
              <a:spcBef>
                <a:spcPct val="0"/>
              </a:spcBef>
              <a:spcAft>
                <a:spcPct val="0"/>
              </a:spcAft>
            </a:pPr>
            <a:r>
              <a:rPr lang="en-US" sz="907" b="1" dirty="0" err="1">
                <a:solidFill>
                  <a:prstClr val="white"/>
                </a:solidFill>
                <a:latin typeface="Calibri" pitchFamily="34" charset="0"/>
                <a:ea typeface="MS PGothic" pitchFamily="34" charset="-128"/>
              </a:rPr>
              <a:t>Seo</a:t>
            </a:r>
            <a:r>
              <a:rPr lang="en-US" sz="907" b="1" dirty="0">
                <a:solidFill>
                  <a:prstClr val="white"/>
                </a:solidFill>
                <a:latin typeface="Calibri" pitchFamily="34" charset="0"/>
                <a:ea typeface="MS PGothic" pitchFamily="34" charset="-128"/>
              </a:rPr>
              <a:t> J., </a:t>
            </a:r>
            <a:r>
              <a:rPr lang="en-US" sz="907" b="1" dirty="0" err="1">
                <a:solidFill>
                  <a:prstClr val="white"/>
                </a:solidFill>
                <a:latin typeface="Calibri" pitchFamily="34" charset="0"/>
                <a:ea typeface="MS PGothic" pitchFamily="34" charset="-128"/>
              </a:rPr>
              <a:t>Choe</a:t>
            </a:r>
            <a:r>
              <a:rPr lang="en-US" sz="907" b="1" dirty="0">
                <a:solidFill>
                  <a:prstClr val="white"/>
                </a:solidFill>
                <a:latin typeface="Calibri" pitchFamily="34" charset="0"/>
                <a:ea typeface="MS PGothic" pitchFamily="34" charset="-128"/>
              </a:rPr>
              <a:t> M., Kim S.Y.. Mol. Cells 39 (6) (2016)</a:t>
            </a:r>
            <a:endParaRPr lang="sv-SE" sz="907" b="1" dirty="0">
              <a:solidFill>
                <a:prstClr val="white"/>
              </a:solidFill>
              <a:latin typeface="Calibri" pitchFamily="34" charset="0"/>
              <a:ea typeface="MS PGothic" pitchFamily="34" charset="-128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3043668" y="2121469"/>
            <a:ext cx="5466509" cy="4841220"/>
            <a:chOff x="1872000" y="1980000"/>
            <a:chExt cx="6029610" cy="5339911"/>
          </a:xfrm>
        </p:grpSpPr>
        <p:grpSp>
          <p:nvGrpSpPr>
            <p:cNvPr id="10" name="Gruppieren 9"/>
            <p:cNvGrpSpPr>
              <a:grpSpLocks noChangeAspect="1"/>
            </p:cNvGrpSpPr>
            <p:nvPr/>
          </p:nvGrpSpPr>
          <p:grpSpPr>
            <a:xfrm>
              <a:off x="1872000" y="1980000"/>
              <a:ext cx="6029610" cy="2884289"/>
              <a:chOff x="1908000" y="2558083"/>
              <a:chExt cx="4823688" cy="2307431"/>
            </a:xfrm>
          </p:grpSpPr>
          <p:sp>
            <p:nvSpPr>
              <p:cNvPr id="8" name="Textfeld 7"/>
              <p:cNvSpPr txBox="1"/>
              <p:nvPr/>
            </p:nvSpPr>
            <p:spPr>
              <a:xfrm>
                <a:off x="1908000" y="2592000"/>
                <a:ext cx="273282" cy="2538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33754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1269" b="1" dirty="0">
                    <a:solidFill>
                      <a:prstClr val="black"/>
                    </a:solidFill>
                    <a:latin typeface="Calibri" pitchFamily="34" charset="0"/>
                    <a:ea typeface="MS PGothic" pitchFamily="34" charset="-128"/>
                  </a:rPr>
                  <a:t>2.</a:t>
                </a:r>
              </a:p>
            </p:txBody>
          </p:sp>
          <p:pic>
            <p:nvPicPr>
              <p:cNvPr id="4" name="Grafik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88288" y="2558083"/>
                <a:ext cx="4343400" cy="2307431"/>
              </a:xfrm>
              <a:prstGeom prst="rect">
                <a:avLst/>
              </a:prstGeom>
            </p:spPr>
          </p:pic>
        </p:grpSp>
        <p:sp>
          <p:nvSpPr>
            <p:cNvPr id="9" name="Textfeld 8"/>
            <p:cNvSpPr txBox="1"/>
            <p:nvPr/>
          </p:nvSpPr>
          <p:spPr>
            <a:xfrm>
              <a:off x="2472954" y="4909954"/>
              <a:ext cx="4431917" cy="24099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10873" indent="-310873" defTabSz="933754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de-DE" sz="1813" dirty="0">
                  <a:solidFill>
                    <a:prstClr val="white"/>
                  </a:solidFill>
                  <a:latin typeface="Calibri" pitchFamily="34" charset="0"/>
                  <a:ea typeface="MS PGothic" pitchFamily="34" charset="-128"/>
                </a:rPr>
                <a:t>Lipids </a:t>
              </a:r>
              <a:r>
                <a:rPr lang="de-DE" sz="1813" dirty="0" err="1">
                  <a:solidFill>
                    <a:prstClr val="white"/>
                  </a:solidFill>
                  <a:latin typeface="Calibri" pitchFamily="34" charset="0"/>
                  <a:ea typeface="MS PGothic" pitchFamily="34" charset="-128"/>
                </a:rPr>
                <a:t>major</a:t>
              </a:r>
              <a:r>
                <a:rPr lang="de-DE" sz="1813" dirty="0">
                  <a:solidFill>
                    <a:prstClr val="white"/>
                  </a:solidFill>
                  <a:latin typeface="Calibri" pitchFamily="34" charset="0"/>
                  <a:ea typeface="MS PGothic" pitchFamily="34" charset="-128"/>
                </a:rPr>
                <a:t> </a:t>
              </a:r>
              <a:r>
                <a:rPr lang="de-DE" sz="1813" dirty="0" err="1">
                  <a:solidFill>
                    <a:prstClr val="white"/>
                  </a:solidFill>
                  <a:latin typeface="Calibri" pitchFamily="34" charset="0"/>
                  <a:ea typeface="MS PGothic" pitchFamily="34" charset="-128"/>
                </a:rPr>
                <a:t>source</a:t>
              </a:r>
              <a:r>
                <a:rPr lang="de-DE" sz="1813" dirty="0">
                  <a:solidFill>
                    <a:prstClr val="white"/>
                  </a:solidFill>
                  <a:latin typeface="Calibri" pitchFamily="34" charset="0"/>
                  <a:ea typeface="MS PGothic" pitchFamily="34" charset="-128"/>
                </a:rPr>
                <a:t> </a:t>
              </a:r>
              <a:r>
                <a:rPr lang="de-DE" sz="1813" dirty="0" err="1">
                  <a:solidFill>
                    <a:prstClr val="white"/>
                  </a:solidFill>
                  <a:latin typeface="Calibri" pitchFamily="34" charset="0"/>
                  <a:ea typeface="MS PGothic" pitchFamily="34" charset="-128"/>
                </a:rPr>
                <a:t>of</a:t>
              </a:r>
              <a:r>
                <a:rPr lang="de-DE" sz="1813" dirty="0">
                  <a:solidFill>
                    <a:prstClr val="white"/>
                  </a:solidFill>
                  <a:latin typeface="Calibri" pitchFamily="34" charset="0"/>
                  <a:ea typeface="MS PGothic" pitchFamily="34" charset="-128"/>
                </a:rPr>
                <a:t> light </a:t>
              </a:r>
              <a:r>
                <a:rPr lang="de-DE" sz="1813" dirty="0" err="1">
                  <a:solidFill>
                    <a:prstClr val="white"/>
                  </a:solidFill>
                  <a:latin typeface="Calibri" pitchFamily="34" charset="0"/>
                  <a:ea typeface="MS PGothic" pitchFamily="34" charset="-128"/>
                </a:rPr>
                <a:t>scattering</a:t>
              </a:r>
              <a:endParaRPr lang="de-DE" sz="1813" dirty="0">
                <a:solidFill>
                  <a:prstClr val="white"/>
                </a:solidFill>
                <a:latin typeface="Calibri" pitchFamily="34" charset="0"/>
                <a:ea typeface="MS PGothic" pitchFamily="34" charset="-128"/>
              </a:endParaRPr>
            </a:p>
            <a:p>
              <a:pPr marL="310873" indent="-310873" defTabSz="933754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de-DE" sz="1813" dirty="0">
                  <a:solidFill>
                    <a:prstClr val="white"/>
                  </a:solidFill>
                  <a:latin typeface="Calibri" pitchFamily="34" charset="0"/>
                  <a:ea typeface="MS PGothic" pitchFamily="34" charset="-128"/>
                </a:rPr>
                <a:t>easy </a:t>
              </a:r>
              <a:r>
                <a:rPr lang="de-DE" sz="1813" dirty="0" err="1">
                  <a:solidFill>
                    <a:prstClr val="white"/>
                  </a:solidFill>
                  <a:latin typeface="Calibri" pitchFamily="34" charset="0"/>
                  <a:ea typeface="MS PGothic" pitchFamily="34" charset="-128"/>
                </a:rPr>
                <a:t>implementation</a:t>
              </a:r>
              <a:endParaRPr lang="de-DE" sz="1813" dirty="0">
                <a:solidFill>
                  <a:prstClr val="white"/>
                </a:solidFill>
                <a:latin typeface="Calibri" pitchFamily="34" charset="0"/>
                <a:ea typeface="MS PGothic" pitchFamily="34" charset="-128"/>
              </a:endParaRPr>
            </a:p>
            <a:p>
              <a:pPr marL="310873" indent="-310873" defTabSz="933754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de-DE" sz="1813" dirty="0">
                  <a:solidFill>
                    <a:prstClr val="white"/>
                  </a:solidFill>
                  <a:latin typeface="Calibri" pitchFamily="34" charset="0"/>
                  <a:ea typeface="MS PGothic" pitchFamily="34" charset="-128"/>
                </a:rPr>
                <a:t>strong </a:t>
              </a:r>
              <a:r>
                <a:rPr lang="de-DE" sz="1813" dirty="0" err="1">
                  <a:solidFill>
                    <a:prstClr val="white"/>
                  </a:solidFill>
                  <a:latin typeface="Calibri" pitchFamily="34" charset="0"/>
                  <a:ea typeface="MS PGothic" pitchFamily="34" charset="-128"/>
                </a:rPr>
                <a:t>clearing</a:t>
              </a:r>
              <a:r>
                <a:rPr lang="de-DE" sz="1813" dirty="0">
                  <a:solidFill>
                    <a:prstClr val="white"/>
                  </a:solidFill>
                  <a:latin typeface="Calibri" pitchFamily="34" charset="0"/>
                  <a:ea typeface="MS PGothic" pitchFamily="34" charset="-128"/>
                </a:rPr>
                <a:t> </a:t>
              </a:r>
              <a:r>
                <a:rPr lang="de-DE" sz="1813" dirty="0" err="1">
                  <a:solidFill>
                    <a:prstClr val="white"/>
                  </a:solidFill>
                  <a:latin typeface="Calibri" pitchFamily="34" charset="0"/>
                  <a:ea typeface="MS PGothic" pitchFamily="34" charset="-128"/>
                </a:rPr>
                <a:t>capability</a:t>
              </a:r>
              <a:endParaRPr lang="de-DE" sz="1813" dirty="0">
                <a:solidFill>
                  <a:prstClr val="white"/>
                </a:solidFill>
                <a:latin typeface="Calibri" pitchFamily="34" charset="0"/>
                <a:ea typeface="MS PGothic" pitchFamily="34" charset="-128"/>
              </a:endParaRPr>
            </a:p>
            <a:p>
              <a:pPr marL="310873" indent="-310873" defTabSz="933754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endParaRPr lang="de-DE" sz="1813" dirty="0">
                <a:solidFill>
                  <a:prstClr val="white"/>
                </a:solidFill>
                <a:latin typeface="Calibri" pitchFamily="34" charset="0"/>
                <a:ea typeface="MS PGothic" pitchFamily="34" charset="-128"/>
              </a:endParaRPr>
            </a:p>
            <a:p>
              <a:pPr defTabSz="933754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de-DE" sz="1813" dirty="0">
                <a:solidFill>
                  <a:prstClr val="white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</p:grpSp>
      <p:sp>
        <p:nvSpPr>
          <p:cNvPr id="11" name="Textfeld 10"/>
          <p:cNvSpPr txBox="1"/>
          <p:nvPr/>
        </p:nvSpPr>
        <p:spPr>
          <a:xfrm>
            <a:off x="1738149" y="1142330"/>
            <a:ext cx="2186496" cy="4828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33754" fontAlgn="base">
              <a:spcBef>
                <a:spcPct val="0"/>
              </a:spcBef>
              <a:spcAft>
                <a:spcPct val="0"/>
              </a:spcAft>
            </a:pPr>
            <a:r>
              <a:rPr lang="de-DE" sz="2538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Solvent </a:t>
            </a:r>
            <a:r>
              <a:rPr lang="de-DE" sz="2538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based</a:t>
            </a:r>
            <a:endParaRPr lang="de-DE" sz="2538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972611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2"/>
          <p:cNvSpPr/>
          <p:nvPr/>
        </p:nvSpPr>
        <p:spPr>
          <a:xfrm>
            <a:off x="1346493" y="1109815"/>
            <a:ext cx="9499014" cy="57791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3754" fontAlgn="base">
              <a:spcBef>
                <a:spcPct val="0"/>
              </a:spcBef>
              <a:spcAft>
                <a:spcPct val="0"/>
              </a:spcAft>
            </a:pPr>
            <a:endParaRPr lang="de-DE" sz="1813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48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538" dirty="0">
                <a:solidFill>
                  <a:srgbClr val="000000"/>
                </a:solidFill>
              </a:rPr>
              <a:t>Optical Clearing </a:t>
            </a:r>
            <a:r>
              <a:rPr lang="de-DE" sz="2538" dirty="0" err="1">
                <a:solidFill>
                  <a:srgbClr val="000000"/>
                </a:solidFill>
              </a:rPr>
              <a:t>Techniques</a:t>
            </a:r>
            <a:endParaRPr lang="de-DE" sz="2538" dirty="0">
              <a:solidFill>
                <a:srgbClr val="000000"/>
              </a:solidFill>
            </a:endParaRPr>
          </a:p>
        </p:txBody>
      </p:sp>
      <p:sp>
        <p:nvSpPr>
          <p:cNvPr id="7" name="Rectangle 2"/>
          <p:cNvSpPr/>
          <p:nvPr/>
        </p:nvSpPr>
        <p:spPr>
          <a:xfrm>
            <a:off x="8185063" y="6366745"/>
            <a:ext cx="2528256" cy="2319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754" fontAlgn="base">
              <a:spcBef>
                <a:spcPct val="0"/>
              </a:spcBef>
              <a:spcAft>
                <a:spcPct val="0"/>
              </a:spcAft>
            </a:pPr>
            <a:r>
              <a:rPr lang="en-US" sz="907" b="1" dirty="0" err="1">
                <a:solidFill>
                  <a:prstClr val="white"/>
                </a:solidFill>
                <a:latin typeface="Calibri" pitchFamily="34" charset="0"/>
                <a:ea typeface="MS PGothic" pitchFamily="34" charset="-128"/>
              </a:rPr>
              <a:t>Seo</a:t>
            </a:r>
            <a:r>
              <a:rPr lang="en-US" sz="907" b="1" dirty="0">
                <a:solidFill>
                  <a:prstClr val="white"/>
                </a:solidFill>
                <a:latin typeface="Calibri" pitchFamily="34" charset="0"/>
                <a:ea typeface="MS PGothic" pitchFamily="34" charset="-128"/>
              </a:rPr>
              <a:t> J., </a:t>
            </a:r>
            <a:r>
              <a:rPr lang="en-US" sz="907" b="1" dirty="0" err="1">
                <a:solidFill>
                  <a:prstClr val="white"/>
                </a:solidFill>
                <a:latin typeface="Calibri" pitchFamily="34" charset="0"/>
                <a:ea typeface="MS PGothic" pitchFamily="34" charset="-128"/>
              </a:rPr>
              <a:t>Choe</a:t>
            </a:r>
            <a:r>
              <a:rPr lang="en-US" sz="907" b="1" dirty="0">
                <a:solidFill>
                  <a:prstClr val="white"/>
                </a:solidFill>
                <a:latin typeface="Calibri" pitchFamily="34" charset="0"/>
                <a:ea typeface="MS PGothic" pitchFamily="34" charset="-128"/>
              </a:rPr>
              <a:t> M., Kim S.Y.. Mol. Cells 39 (6) (2016)</a:t>
            </a:r>
            <a:endParaRPr lang="sv-SE" sz="907" b="1" dirty="0">
              <a:solidFill>
                <a:prstClr val="white"/>
              </a:solidFill>
              <a:latin typeface="Calibri" pitchFamily="34" charset="0"/>
              <a:ea typeface="MS PGothic" pitchFamily="34" charset="-128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3076306" y="2121469"/>
            <a:ext cx="5466509" cy="3542516"/>
            <a:chOff x="1908000" y="1980000"/>
            <a:chExt cx="6029610" cy="3907428"/>
          </a:xfrm>
        </p:grpSpPr>
        <p:grpSp>
          <p:nvGrpSpPr>
            <p:cNvPr id="11" name="Gruppieren 10"/>
            <p:cNvGrpSpPr>
              <a:grpSpLocks noChangeAspect="1"/>
            </p:cNvGrpSpPr>
            <p:nvPr/>
          </p:nvGrpSpPr>
          <p:grpSpPr>
            <a:xfrm>
              <a:off x="1908000" y="1980000"/>
              <a:ext cx="6029610" cy="2884289"/>
              <a:chOff x="1908000" y="5078363"/>
              <a:chExt cx="4894458" cy="2436019"/>
            </a:xfrm>
          </p:grpSpPr>
          <p:sp>
            <p:nvSpPr>
              <p:cNvPr id="9" name="Textfeld 8"/>
              <p:cNvSpPr txBox="1"/>
              <p:nvPr/>
            </p:nvSpPr>
            <p:spPr>
              <a:xfrm>
                <a:off x="1908000" y="5112000"/>
                <a:ext cx="277291" cy="2679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33754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1269" b="1" dirty="0">
                    <a:solidFill>
                      <a:prstClr val="black"/>
                    </a:solidFill>
                    <a:latin typeface="Calibri" pitchFamily="34" charset="0"/>
                    <a:ea typeface="MS PGothic" pitchFamily="34" charset="-128"/>
                  </a:rPr>
                  <a:t>3.</a:t>
                </a:r>
              </a:p>
            </p:txBody>
          </p:sp>
          <p:pic>
            <p:nvPicPr>
              <p:cNvPr id="5" name="Grafik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59045" y="5078363"/>
                <a:ext cx="4443413" cy="2436019"/>
              </a:xfrm>
              <a:prstGeom prst="rect">
                <a:avLst/>
              </a:prstGeom>
            </p:spPr>
          </p:pic>
        </p:grpSp>
        <p:sp>
          <p:nvSpPr>
            <p:cNvPr id="8" name="Textfeld 7"/>
            <p:cNvSpPr txBox="1"/>
            <p:nvPr/>
          </p:nvSpPr>
          <p:spPr>
            <a:xfrm>
              <a:off x="2486903" y="4862339"/>
              <a:ext cx="4558090" cy="10250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10873" indent="-310873" defTabSz="933754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de-DE" sz="1813" dirty="0" err="1">
                  <a:solidFill>
                    <a:prstClr val="white"/>
                  </a:solidFill>
                  <a:latin typeface="Calibri" pitchFamily="34" charset="0"/>
                  <a:ea typeface="MS PGothic" pitchFamily="34" charset="-128"/>
                </a:rPr>
                <a:t>hydrogel</a:t>
              </a:r>
              <a:r>
                <a:rPr lang="de-DE" sz="1813" dirty="0">
                  <a:solidFill>
                    <a:prstClr val="white"/>
                  </a:solidFill>
                  <a:latin typeface="Calibri" pitchFamily="34" charset="0"/>
                  <a:ea typeface="MS PGothic" pitchFamily="34" charset="-128"/>
                </a:rPr>
                <a:t> </a:t>
              </a:r>
              <a:r>
                <a:rPr lang="de-DE" sz="1813" dirty="0" err="1">
                  <a:solidFill>
                    <a:prstClr val="white"/>
                  </a:solidFill>
                  <a:latin typeface="Calibri" pitchFamily="34" charset="0"/>
                  <a:ea typeface="MS PGothic" pitchFamily="34" charset="-128"/>
                </a:rPr>
                <a:t>is</a:t>
              </a:r>
              <a:r>
                <a:rPr lang="de-DE" sz="1813" dirty="0">
                  <a:solidFill>
                    <a:prstClr val="white"/>
                  </a:solidFill>
                  <a:latin typeface="Calibri" pitchFamily="34" charset="0"/>
                  <a:ea typeface="MS PGothic" pitchFamily="34" charset="-128"/>
                </a:rPr>
                <a:t> well-</a:t>
              </a:r>
              <a:r>
                <a:rPr lang="de-DE" sz="1813" dirty="0" err="1">
                  <a:solidFill>
                    <a:prstClr val="white"/>
                  </a:solidFill>
                  <a:latin typeface="Calibri" pitchFamily="34" charset="0"/>
                  <a:ea typeface="MS PGothic" pitchFamily="34" charset="-128"/>
                </a:rPr>
                <a:t>preserving</a:t>
              </a:r>
              <a:r>
                <a:rPr lang="de-DE" sz="1813" dirty="0">
                  <a:solidFill>
                    <a:prstClr val="white"/>
                  </a:solidFill>
                  <a:latin typeface="Calibri" pitchFamily="34" charset="0"/>
                  <a:ea typeface="MS PGothic" pitchFamily="34" charset="-128"/>
                </a:rPr>
                <a:t> </a:t>
              </a:r>
              <a:r>
                <a:rPr lang="de-DE" sz="1813" dirty="0" err="1">
                  <a:solidFill>
                    <a:prstClr val="white"/>
                  </a:solidFill>
                  <a:latin typeface="Calibri" pitchFamily="34" charset="0"/>
                  <a:ea typeface="MS PGothic" pitchFamily="34" charset="-128"/>
                </a:rPr>
                <a:t>structures</a:t>
              </a:r>
              <a:r>
                <a:rPr lang="de-DE" sz="1813" dirty="0">
                  <a:solidFill>
                    <a:prstClr val="white"/>
                  </a:solidFill>
                  <a:latin typeface="Calibri" pitchFamily="34" charset="0"/>
                  <a:ea typeface="MS PGothic" pitchFamily="34" charset="-128"/>
                </a:rPr>
                <a:t>  </a:t>
              </a:r>
            </a:p>
            <a:p>
              <a:pPr defTabSz="933754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de-DE" sz="1813" dirty="0">
                <a:solidFill>
                  <a:prstClr val="white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</p:grpSp>
      <p:sp>
        <p:nvSpPr>
          <p:cNvPr id="10" name="Textfeld 9"/>
          <p:cNvSpPr txBox="1"/>
          <p:nvPr/>
        </p:nvSpPr>
        <p:spPr>
          <a:xfrm>
            <a:off x="1738149" y="1142329"/>
            <a:ext cx="2110386" cy="427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33754" fontAlgn="base">
              <a:spcBef>
                <a:spcPct val="0"/>
              </a:spcBef>
              <a:spcAft>
                <a:spcPct val="0"/>
              </a:spcAft>
            </a:pPr>
            <a:r>
              <a:rPr lang="de-DE" sz="2176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Hydrogel-based</a:t>
            </a:r>
            <a:endParaRPr lang="de-DE" sz="2176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54719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3"/>
          <p:cNvSpPr txBox="1">
            <a:spLocks noChangeArrowheads="1"/>
          </p:cNvSpPr>
          <p:nvPr/>
        </p:nvSpPr>
        <p:spPr bwMode="auto">
          <a:xfrm>
            <a:off x="1021558" y="155167"/>
            <a:ext cx="86153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340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56571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Mounting Media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7BC274D-6BBE-49AA-880F-604BB9F33D1A}"/>
              </a:ext>
            </a:extLst>
          </p:cNvPr>
          <p:cNvSpPr/>
          <p:nvPr/>
        </p:nvSpPr>
        <p:spPr>
          <a:xfrm>
            <a:off x="844576" y="5680652"/>
            <a:ext cx="108951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curing time for 1–2 drops (40–80 </a:t>
            </a:r>
            <a:r>
              <a:rPr lang="en-US" dirty="0" err="1"/>
              <a:t>μL</a:t>
            </a:r>
            <a:r>
              <a:rPr lang="en-US" dirty="0"/>
              <a:t>) of </a:t>
            </a:r>
            <a:r>
              <a:rPr lang="en-US" dirty="0" err="1"/>
              <a:t>mountant</a:t>
            </a:r>
            <a:r>
              <a:rPr lang="en-US" dirty="0"/>
              <a:t> on cultured cells or tissue sections of less than 10 </a:t>
            </a:r>
            <a:r>
              <a:rPr lang="en-US" dirty="0" err="1"/>
              <a:t>μm</a:t>
            </a:r>
            <a:r>
              <a:rPr lang="en-US" dirty="0"/>
              <a:t> under a coverslip is 12–24 hours. Tissue sections thicker than 10 </a:t>
            </a:r>
            <a:r>
              <a:rPr lang="en-US" dirty="0" err="1"/>
              <a:t>μm</a:t>
            </a:r>
            <a:r>
              <a:rPr lang="en-US" dirty="0"/>
              <a:t> take more time to cure and require 24–48 hours. Humidity level in the air and/or the temperature during curing or analysis can also effect the RI of the sample.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7017D8E-C167-4649-B06E-726674B6B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0392" y="0"/>
            <a:ext cx="3381495" cy="23759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831086A-6033-4DCC-BB68-38BCF74C7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575" y="980651"/>
            <a:ext cx="8018676" cy="453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841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9"/>
          <p:cNvPicPr>
            <a:picLocks noChangeAspect="1" noChangeArrowheads="1"/>
          </p:cNvPicPr>
          <p:nvPr/>
        </p:nvPicPr>
        <p:blipFill>
          <a:blip r:embed="rId2"/>
          <a:srcRect t="10120" b="4366"/>
          <a:stretch>
            <a:fillRect/>
          </a:stretch>
        </p:blipFill>
        <p:spPr bwMode="auto">
          <a:xfrm>
            <a:off x="1824038" y="4572718"/>
            <a:ext cx="82010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Text Box 13"/>
          <p:cNvSpPr txBox="1">
            <a:spLocks noChangeArrowheads="1"/>
          </p:cNvSpPr>
          <p:nvPr/>
        </p:nvSpPr>
        <p:spPr bwMode="auto">
          <a:xfrm>
            <a:off x="717909" y="164525"/>
            <a:ext cx="86153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340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56571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Mounting Media</a:t>
            </a:r>
          </a:p>
        </p:txBody>
      </p:sp>
      <p:sp>
        <p:nvSpPr>
          <p:cNvPr id="49157" name="Textplatzhalter 2"/>
          <p:cNvSpPr>
            <a:spLocks/>
          </p:cNvSpPr>
          <p:nvPr/>
        </p:nvSpPr>
        <p:spPr bwMode="auto">
          <a:xfrm>
            <a:off x="1719264" y="1152526"/>
            <a:ext cx="8386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06" marR="0" lvl="0" indent="-341306" algn="l" defTabSz="934059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ahoma" pitchFamily="34" charset="0"/>
              </a:rPr>
              <a:t>With thick tissue sections - fixed</a:t>
            </a:r>
          </a:p>
        </p:txBody>
      </p:sp>
      <p:sp>
        <p:nvSpPr>
          <p:cNvPr id="49158" name="Textplatzhalter 2"/>
          <p:cNvSpPr>
            <a:spLocks/>
          </p:cNvSpPr>
          <p:nvPr/>
        </p:nvSpPr>
        <p:spPr bwMode="auto">
          <a:xfrm>
            <a:off x="1824038" y="1790701"/>
            <a:ext cx="8539162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35" marR="0" lvl="1" indent="-285744" algn="l" defTabSz="934059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Tx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Thiodiethanol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(TDE, Sigma, #88559)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mixed with an anti-fade reagent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has been used with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good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 results, especially for deep imaging.</a:t>
            </a:r>
          </a:p>
          <a:p>
            <a:pPr marL="1142977" marR="0" lvl="2" indent="-228596" algn="l" defTabSz="934059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Tahoma" pitchFamily="34" charset="0"/>
              <a:buChar char="—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The TDE concentration must be gradually enhanced (up to 97%) to obtain a final refractive index of 1.514</a:t>
            </a:r>
          </a:p>
          <a:p>
            <a:pPr marL="1142977" marR="0" lvl="2" indent="-228596" algn="l" defTabSz="934059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Tahoma" pitchFamily="34" charset="0"/>
              <a:buChar char="—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Sequential steps in TDE 50%, 70% (15-30 minutes at each step), then in 97% +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antifade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 as final mounting media must be undertaken.</a:t>
            </a:r>
          </a:p>
          <a:p>
            <a:pPr marL="1142977" marR="0" lvl="2" indent="-228596" algn="l" defTabSz="934059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Tahoma" pitchFamily="34" charset="0"/>
              <a:buChar char="—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The coverslip must be sealed using invisible nail polish or other sealants. </a:t>
            </a:r>
          </a:p>
          <a:p>
            <a:pPr marL="1142977" marR="0" lvl="2" indent="-228596" algn="l" defTabSz="934059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 typeface="Tahoma" pitchFamily="34" charset="0"/>
              <a:buChar char="—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Be sure that the sealant is not quenching your fluorescence or creating any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autofluorescence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0390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2"/>
          <p:cNvSpPr/>
          <p:nvPr/>
        </p:nvSpPr>
        <p:spPr>
          <a:xfrm>
            <a:off x="1346493" y="1109815"/>
            <a:ext cx="9499014" cy="57791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37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9907" y="-215748"/>
            <a:ext cx="10515600" cy="1325563"/>
          </a:xfrm>
        </p:spPr>
        <p:txBody>
          <a:bodyPr/>
          <a:lstStyle/>
          <a:p>
            <a:r>
              <a:rPr lang="de-DE" altLang="de-DE" sz="2538" dirty="0" err="1">
                <a:solidFill>
                  <a:srgbClr val="000000"/>
                </a:solidFill>
              </a:rPr>
              <a:t>Refractive</a:t>
            </a:r>
            <a:r>
              <a:rPr lang="de-DE" altLang="de-DE" sz="2538" dirty="0">
                <a:solidFill>
                  <a:srgbClr val="000000"/>
                </a:solidFill>
              </a:rPr>
              <a:t> </a:t>
            </a:r>
            <a:r>
              <a:rPr lang="de-DE" altLang="de-DE" sz="2538" dirty="0" err="1">
                <a:solidFill>
                  <a:srgbClr val="000000"/>
                </a:solidFill>
              </a:rPr>
              <a:t>indices</a:t>
            </a:r>
            <a:r>
              <a:rPr lang="de-DE" altLang="de-DE" sz="2538" dirty="0">
                <a:solidFill>
                  <a:srgbClr val="000000"/>
                </a:solidFill>
              </a:rPr>
              <a:t> </a:t>
            </a:r>
            <a:r>
              <a:rPr lang="de-DE" altLang="de-DE" sz="2538" dirty="0" err="1">
                <a:solidFill>
                  <a:srgbClr val="000000"/>
                </a:solidFill>
              </a:rPr>
              <a:t>of</a:t>
            </a:r>
            <a:r>
              <a:rPr lang="de-DE" altLang="de-DE" sz="2538" dirty="0">
                <a:solidFill>
                  <a:srgbClr val="000000"/>
                </a:solidFill>
              </a:rPr>
              <a:t> </a:t>
            </a:r>
            <a:r>
              <a:rPr lang="de-DE" altLang="de-DE" sz="2538" dirty="0" err="1">
                <a:solidFill>
                  <a:srgbClr val="000000"/>
                </a:solidFill>
              </a:rPr>
              <a:t>tissue</a:t>
            </a:r>
            <a:r>
              <a:rPr lang="de-DE" altLang="de-DE" sz="2538" dirty="0">
                <a:solidFill>
                  <a:srgbClr val="000000"/>
                </a:solidFill>
              </a:rPr>
              <a:t> </a:t>
            </a:r>
            <a:r>
              <a:rPr lang="de-DE" altLang="de-DE" sz="2538" dirty="0" err="1">
                <a:solidFill>
                  <a:srgbClr val="000000"/>
                </a:solidFill>
              </a:rPr>
              <a:t>and</a:t>
            </a:r>
            <a:r>
              <a:rPr lang="de-DE" altLang="de-DE" sz="2538" dirty="0">
                <a:solidFill>
                  <a:srgbClr val="000000"/>
                </a:solidFill>
              </a:rPr>
              <a:t> </a:t>
            </a:r>
            <a:r>
              <a:rPr lang="de-DE" altLang="de-DE" sz="2538" dirty="0" err="1">
                <a:solidFill>
                  <a:srgbClr val="000000"/>
                </a:solidFill>
              </a:rPr>
              <a:t>organs</a:t>
            </a:r>
            <a:endParaRPr lang="de-DE" altLang="de-DE" sz="2538" dirty="0">
              <a:solidFill>
                <a:srgbClr val="000000"/>
              </a:solidFill>
            </a:endParaRPr>
          </a:p>
        </p:txBody>
      </p:sp>
      <p:pic>
        <p:nvPicPr>
          <p:cNvPr id="516099" name="Picture 3" descr="RI of tissues and orga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959" y="1468709"/>
            <a:ext cx="5460284" cy="454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6100" name="Text Box 4"/>
          <p:cNvSpPr txBox="1">
            <a:spLocks noChangeArrowheads="1"/>
          </p:cNvSpPr>
          <p:nvPr/>
        </p:nvSpPr>
        <p:spPr bwMode="auto">
          <a:xfrm>
            <a:off x="2035831" y="6091238"/>
            <a:ext cx="188774" cy="373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442" tIns="46720" rIns="93442" bIns="46720">
            <a:spAutoFit/>
          </a:bodyPr>
          <a:lstStyle/>
          <a:p>
            <a:pPr marL="0" marR="0" lvl="0" indent="0" algn="l" defTabSz="9337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16101" name="Text Box 5"/>
          <p:cNvSpPr txBox="1">
            <a:spLocks noChangeArrowheads="1"/>
          </p:cNvSpPr>
          <p:nvPr/>
        </p:nvSpPr>
        <p:spPr bwMode="auto">
          <a:xfrm>
            <a:off x="1574959" y="6040329"/>
            <a:ext cx="4842227" cy="261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442" tIns="46720" rIns="93442" bIns="46720">
            <a:spAutoFit/>
          </a:bodyPr>
          <a:lstStyle/>
          <a:p>
            <a:pPr marL="0" marR="0" lvl="0" indent="0" algn="l" defTabSz="9337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088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Pawley</a:t>
            </a:r>
            <a:r>
              <a:rPr kumimoji="0" lang="de-DE" altLang="de-DE" sz="108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 (Ed.), Handbook </a:t>
            </a:r>
            <a:r>
              <a:rPr kumimoji="0" lang="de-DE" altLang="de-DE" sz="1088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of</a:t>
            </a:r>
            <a:r>
              <a:rPr kumimoji="0" lang="de-DE" altLang="de-DE" sz="108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 </a:t>
            </a:r>
            <a:r>
              <a:rPr kumimoji="0" lang="de-DE" altLang="de-DE" sz="1088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biological</a:t>
            </a:r>
            <a:r>
              <a:rPr kumimoji="0" lang="de-DE" altLang="de-DE" sz="108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 </a:t>
            </a:r>
            <a:r>
              <a:rPr kumimoji="0" lang="de-DE" altLang="de-DE" sz="1088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confocal</a:t>
            </a:r>
            <a:r>
              <a:rPr kumimoji="0" lang="de-DE" altLang="de-DE" sz="108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 </a:t>
            </a:r>
            <a:r>
              <a:rPr kumimoji="0" lang="de-DE" altLang="de-DE" sz="1088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microscopy</a:t>
            </a:r>
            <a:r>
              <a:rPr kumimoji="0" lang="de-DE" altLang="de-DE" sz="108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, 3rd </a:t>
            </a:r>
            <a:r>
              <a:rPr kumimoji="0" lang="de-DE" altLang="de-DE" sz="1088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edition</a:t>
            </a:r>
            <a:r>
              <a:rPr kumimoji="0" lang="de-DE" altLang="de-DE" sz="108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, Chapter 18</a:t>
            </a:r>
            <a:endParaRPr kumimoji="0" lang="en-US" altLang="de-DE" sz="10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7336381" y="1468710"/>
            <a:ext cx="3439981" cy="285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337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32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Tissue</a:t>
            </a:r>
            <a:r>
              <a:rPr kumimoji="0" lang="de-DE" altLang="de-DE" sz="1632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 </a:t>
            </a:r>
            <a:r>
              <a:rPr kumimoji="0" lang="de-DE" altLang="de-DE" sz="1632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is</a:t>
            </a:r>
            <a:r>
              <a:rPr kumimoji="0" lang="de-DE" altLang="de-DE" sz="1632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 a </a:t>
            </a:r>
            <a:r>
              <a:rPr kumimoji="0" lang="de-DE" altLang="de-DE" sz="1632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composite</a:t>
            </a:r>
            <a:r>
              <a:rPr kumimoji="0" lang="de-DE" altLang="de-DE" sz="1632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 </a:t>
            </a:r>
            <a:r>
              <a:rPr kumimoji="0" lang="de-DE" altLang="de-DE" sz="1632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of</a:t>
            </a:r>
            <a:r>
              <a:rPr kumimoji="0" lang="de-DE" altLang="de-DE" sz="1632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 </a:t>
            </a:r>
            <a:r>
              <a:rPr kumimoji="0" lang="de-DE" altLang="de-DE" sz="1632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biomolecules</a:t>
            </a:r>
            <a:endParaRPr kumimoji="0" lang="de-DE" altLang="de-DE" sz="1632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  <a:p>
            <a:pPr marL="0" marR="0" lvl="0" indent="0" algn="l" defTabSz="9337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32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with</a:t>
            </a:r>
            <a:r>
              <a:rPr kumimoji="0" lang="de-DE" altLang="de-DE" sz="1632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 different RIs:</a:t>
            </a:r>
          </a:p>
          <a:p>
            <a:pPr marL="0" marR="0" lvl="0" indent="0" algn="l" defTabSz="9337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632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  <a:p>
            <a:pPr marL="0" marR="0" lvl="0" indent="0" algn="l" defTabSz="9337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32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Protein:	~ 1,43</a:t>
            </a:r>
          </a:p>
          <a:p>
            <a:pPr marL="0" marR="0" lvl="0" indent="0" algn="l" defTabSz="9337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32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Lipids:	~ 1,44</a:t>
            </a:r>
          </a:p>
          <a:p>
            <a:pPr marL="0" marR="0" lvl="0" indent="0" algn="l" defTabSz="9337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32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Water</a:t>
            </a:r>
            <a:r>
              <a:rPr kumimoji="0" lang="de-DE" altLang="de-DE" sz="1632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:	~ 1,33</a:t>
            </a:r>
          </a:p>
          <a:p>
            <a:pPr marL="0" marR="0" lvl="0" indent="0" algn="l" defTabSz="9337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32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  <a:p>
            <a:pPr marL="0" marR="0" lvl="0" indent="0" algn="l" defTabSz="9337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32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collectively</a:t>
            </a:r>
            <a:r>
              <a:rPr kumimoji="0" lang="de-DE" altLang="de-DE" sz="1632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 </a:t>
            </a:r>
            <a:r>
              <a:rPr kumimoji="0" lang="de-DE" altLang="de-DE" sz="1632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constitute</a:t>
            </a:r>
            <a:r>
              <a:rPr kumimoji="0" lang="de-DE" altLang="de-DE" sz="1632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 </a:t>
            </a:r>
            <a:r>
              <a:rPr kumimoji="0" lang="de-DE" altLang="de-DE" sz="1632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the</a:t>
            </a:r>
            <a:r>
              <a:rPr kumimoji="0" lang="de-DE" altLang="de-DE" sz="1632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 </a:t>
            </a:r>
            <a:r>
              <a:rPr kumimoji="0" lang="de-DE" altLang="de-DE" sz="1632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overall</a:t>
            </a:r>
            <a:endParaRPr kumimoji="0" lang="de-DE" altLang="de-DE" sz="1632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  <a:p>
            <a:pPr marL="0" marR="0" lvl="0" indent="0" algn="l" defTabSz="9337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632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  <a:p>
            <a:pPr marL="0" marR="0" lvl="0" indent="0" algn="l" defTabSz="9337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32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Tissue</a:t>
            </a:r>
            <a:r>
              <a:rPr kumimoji="0" lang="de-DE" altLang="de-DE" sz="1632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 RI: 	~ 1,4 – 1,5</a:t>
            </a:r>
          </a:p>
          <a:p>
            <a:pPr marL="0" marR="0" lvl="0" indent="0" algn="l" defTabSz="9337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32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7" name="Rectangle 2"/>
          <p:cNvSpPr/>
          <p:nvPr/>
        </p:nvSpPr>
        <p:spPr>
          <a:xfrm>
            <a:off x="7435602" y="4147116"/>
            <a:ext cx="2941831" cy="2597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337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88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Seo</a:t>
            </a:r>
            <a:r>
              <a:rPr kumimoji="0" lang="en-US" sz="108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 J., </a:t>
            </a:r>
            <a:r>
              <a:rPr kumimoji="0" lang="en-US" sz="1088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Choe</a:t>
            </a:r>
            <a:r>
              <a:rPr kumimoji="0" lang="en-US" sz="108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 M., Kim S.Y.. Mol. Cells 39 (6) (2016)</a:t>
            </a:r>
            <a:endParaRPr kumimoji="0" lang="sv-SE" sz="108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4398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2057400" y="3048001"/>
            <a:ext cx="838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340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56571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Choosing fluorescent dyes for STED</a:t>
            </a:r>
          </a:p>
        </p:txBody>
      </p:sp>
    </p:spTree>
    <p:extLst>
      <p:ext uri="{BB962C8B-B14F-4D97-AF65-F5344CB8AC3E}">
        <p14:creationId xmlns:p14="http://schemas.microsoft.com/office/powerpoint/2010/main" val="2141837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3"/>
          <p:cNvSpPr txBox="1">
            <a:spLocks noChangeArrowheads="1"/>
          </p:cNvSpPr>
          <p:nvPr/>
        </p:nvSpPr>
        <p:spPr bwMode="auto">
          <a:xfrm>
            <a:off x="1591389" y="350003"/>
            <a:ext cx="88520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340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56571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Recommended Single Dyes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556571"/>
              </a:solidFill>
              <a:effectLst/>
              <a:uLnTx/>
              <a:uFillTx/>
              <a:latin typeface="Tahom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35843" name="Textplatzhalter 2"/>
          <p:cNvSpPr>
            <a:spLocks/>
          </p:cNvSpPr>
          <p:nvPr/>
        </p:nvSpPr>
        <p:spPr bwMode="auto">
          <a:xfrm>
            <a:off x="1824038" y="1274654"/>
            <a:ext cx="8234362" cy="2238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06" marR="0" lvl="0" indent="-341306" algn="l" defTabSz="934059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ahoma" pitchFamily="34" charset="0"/>
              </a:rPr>
              <a:t>Single color for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ahoma" pitchFamily="34" charset="0"/>
              </a:rPr>
              <a:t>592 nm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ahoma" pitchFamily="34" charset="0"/>
              </a:rPr>
              <a:t>depletion</a:t>
            </a:r>
          </a:p>
          <a:p>
            <a:pPr marL="742935" marR="0" lvl="1" indent="-285744" algn="l" defTabSz="934059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Tx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DyLight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 488 or 514</a:t>
            </a:r>
          </a:p>
          <a:p>
            <a:pPr marL="742935" marR="0" lvl="1" indent="-285744" algn="l" defTabSz="934059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Tx/>
              <a:buChar char="o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Oregon Green 488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 or 514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 </a:t>
            </a:r>
          </a:p>
          <a:p>
            <a:pPr marL="742935" marR="0" lvl="1" indent="-285744" algn="l" defTabSz="934059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Tx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AlexaFluor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 488 or 514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MS PGothic" pitchFamily="34" charset="-128"/>
              <a:cs typeface="+mn-cs"/>
            </a:endParaRPr>
          </a:p>
          <a:p>
            <a:pPr marL="742935" marR="0" lvl="1" indent="-285744" algn="l" defTabSz="934059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Tx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ATTO 488 or 514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80911" name="Textplatzhalter 2"/>
          <p:cNvSpPr>
            <a:spLocks/>
          </p:cNvSpPr>
          <p:nvPr/>
        </p:nvSpPr>
        <p:spPr bwMode="auto">
          <a:xfrm>
            <a:off x="1824038" y="2972017"/>
            <a:ext cx="8386762" cy="2472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06" marR="0" lvl="0" indent="-341306" algn="l" defTabSz="934059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ahoma" pitchFamily="34" charset="0"/>
              </a:rPr>
              <a:t>Single color for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ahoma" pitchFamily="34" charset="0"/>
              </a:rPr>
              <a:t>660 nm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ahoma" pitchFamily="34" charset="0"/>
              </a:rPr>
              <a:t> depletion</a:t>
            </a:r>
          </a:p>
          <a:p>
            <a:pPr marL="742935" marR="0" lvl="1" indent="-285744" algn="l" defTabSz="934059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Tx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Alexa 532</a:t>
            </a:r>
          </a:p>
          <a:p>
            <a:pPr marL="742935" marR="0" lvl="1" indent="-285744" algn="l" defTabSz="934059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Tx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ATTO 532 or 550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MS PGothic" pitchFamily="34" charset="-128"/>
              <a:cs typeface="+mn-cs"/>
            </a:endParaRPr>
          </a:p>
          <a:p>
            <a:pPr marL="742935" marR="0" lvl="1" indent="-285744" algn="l" defTabSz="934059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Tx/>
              <a:buChar char="o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TMR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/TRITC</a:t>
            </a:r>
          </a:p>
          <a:p>
            <a:pPr marL="742935" marR="0" lvl="1" indent="-285744" algn="l" defTabSz="934059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Tx/>
              <a:buChar char="o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Alexa 555</a:t>
            </a:r>
          </a:p>
        </p:txBody>
      </p:sp>
      <p:sp>
        <p:nvSpPr>
          <p:cNvPr id="6" name="Textplatzhalter 2"/>
          <p:cNvSpPr>
            <a:spLocks/>
          </p:cNvSpPr>
          <p:nvPr/>
        </p:nvSpPr>
        <p:spPr bwMode="auto">
          <a:xfrm>
            <a:off x="1824038" y="4734664"/>
            <a:ext cx="8386762" cy="2472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06" marR="0" lvl="0" indent="-341306" algn="l" defTabSz="934059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ahoma" pitchFamily="34" charset="0"/>
              </a:rPr>
              <a:t>Single color for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ahoma" pitchFamily="34" charset="0"/>
              </a:rPr>
              <a:t>775 nm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Tahoma" pitchFamily="34" charset="0"/>
              </a:rPr>
              <a:t> depletion</a:t>
            </a:r>
          </a:p>
          <a:p>
            <a:pPr marL="742935" marR="0" lvl="1" indent="-285744" algn="l" defTabSz="934059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Tx/>
              <a:buChar char="o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ATTO 647N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 or Alexa 647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MS PGothic" pitchFamily="34" charset="-128"/>
              <a:cs typeface="+mn-cs"/>
            </a:endParaRPr>
          </a:p>
          <a:p>
            <a:pPr marL="742935" marR="0" lvl="1" indent="-285744" algn="l" defTabSz="934059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Tx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Alexa 633</a:t>
            </a:r>
          </a:p>
          <a:p>
            <a:pPr marL="742935" marR="0" lvl="1" indent="-285744" algn="l" defTabSz="934059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Tx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Alexa &amp;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Atto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594</a:t>
            </a:r>
          </a:p>
          <a:p>
            <a:pPr marL="742935" marR="0" lvl="1" indent="-285744" algn="l" defTabSz="934059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80000"/>
              <a:buFontTx/>
              <a:buChar char="o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Star 635*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872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arah crowe\Desktop\spectraviewer_graph (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219450"/>
            <a:ext cx="723900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platzhalter 2"/>
          <p:cNvSpPr>
            <a:spLocks/>
          </p:cNvSpPr>
          <p:nvPr/>
        </p:nvSpPr>
        <p:spPr bwMode="auto">
          <a:xfrm>
            <a:off x="1824038" y="1600201"/>
            <a:ext cx="800576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06" marR="0" lvl="0" indent="-341306" algn="l" defTabSz="934059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For STED to work efficiently, the emission spectra needs to show emission at the STED wavelength.</a:t>
            </a:r>
          </a:p>
          <a:p>
            <a:pPr marL="341306" marR="0" lvl="0" indent="-341306" algn="l" defTabSz="934059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No excitation at the depletion wavelength.</a:t>
            </a:r>
          </a:p>
          <a:p>
            <a:pPr marL="341306" marR="0" lvl="0" indent="-341306" algn="l" defTabSz="934059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Ex: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Alexa 555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 for 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660 nm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 depletion laser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  <a:sym typeface="Wingdings" panose="05000000000000000000" pitchFamily="2" charset="2"/>
              </a:rPr>
              <a:t>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MS PGothic" pitchFamily="34" charset="-128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1656741" y="395347"/>
            <a:ext cx="6248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3405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56571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Single color STED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222082" y="2845714"/>
            <a:ext cx="950119" cy="2869287"/>
            <a:chOff x="2859881" y="2693313"/>
            <a:chExt cx="950119" cy="2869287"/>
          </a:xfrm>
        </p:grpSpPr>
        <p:sp>
          <p:nvSpPr>
            <p:cNvPr id="6" name="Line 65"/>
            <p:cNvSpPr>
              <a:spLocks noChangeShapeType="1"/>
            </p:cNvSpPr>
            <p:nvPr/>
          </p:nvSpPr>
          <p:spPr bwMode="auto">
            <a:xfrm flipV="1">
              <a:off x="3352800" y="3067050"/>
              <a:ext cx="0" cy="2495550"/>
            </a:xfrm>
            <a:prstGeom prst="line">
              <a:avLst/>
            </a:prstGeom>
            <a:noFill/>
            <a:ln w="38100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3405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59881" y="2693313"/>
              <a:ext cx="95011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3405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rPr>
                <a:t>Excitation @</a:t>
              </a:r>
            </a:p>
            <a:p>
              <a:pPr marL="0" marR="0" lvl="0" indent="0" algn="ctr" defTabSz="93405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rPr>
                <a:t>555 nm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477001" y="2845714"/>
            <a:ext cx="990600" cy="2869287"/>
            <a:chOff x="4114800" y="2693313"/>
            <a:chExt cx="990600" cy="2869287"/>
          </a:xfrm>
        </p:grpSpPr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4572000" y="3067050"/>
              <a:ext cx="0" cy="24955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3405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14800" y="2693313"/>
              <a:ext cx="9906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3405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rPr>
                <a:t>Depletion @</a:t>
              </a:r>
            </a:p>
            <a:p>
              <a:pPr marL="0" marR="0" lvl="0" indent="0" algn="ctr" defTabSz="93405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+mn-cs"/>
                </a:rPr>
                <a:t>660 nm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852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418FA1BFB6914394759C76B345BFF8" ma:contentTypeVersion="1" ma:contentTypeDescription="Create a new document." ma:contentTypeScope="" ma:versionID="74c280af16e7cb7f651937ea1329474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B06976F-74D4-4314-8F1B-8F546B404C23}"/>
</file>

<file path=customXml/itemProps2.xml><?xml version="1.0" encoding="utf-8"?>
<ds:datastoreItem xmlns:ds="http://schemas.openxmlformats.org/officeDocument/2006/customXml" ds:itemID="{8C333F35-2778-45CC-854D-90A54D575526}"/>
</file>

<file path=customXml/itemProps3.xml><?xml version="1.0" encoding="utf-8"?>
<ds:datastoreItem xmlns:ds="http://schemas.openxmlformats.org/officeDocument/2006/customXml" ds:itemID="{9E3A2061-7A20-4989-A0F2-69699F43EB5A}"/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2029</Words>
  <Application>Microsoft Office PowerPoint</Application>
  <PresentationFormat>Custom</PresentationFormat>
  <Paragraphs>355</Paragraphs>
  <Slides>31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1_Office Theme</vt:lpstr>
      <vt:lpstr>PowerPoint Presentation</vt:lpstr>
      <vt:lpstr>PowerPoint Presentation</vt:lpstr>
      <vt:lpstr>Objective Lens for Deep &amp; Live Cell Nanoscopy</vt:lpstr>
      <vt:lpstr>PowerPoint Presentation</vt:lpstr>
      <vt:lpstr>PowerPoint Presentation</vt:lpstr>
      <vt:lpstr>Refractive indices of tissue and organs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Live Cell Imaging - Fluorescent Proteins</vt:lpstr>
      <vt:lpstr>New labeling tools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Live-Cell Imaging - SiR dyes</vt:lpstr>
      <vt:lpstr>PowerPoint Presentation</vt:lpstr>
      <vt:lpstr>Optical Clearing Techniques  </vt:lpstr>
      <vt:lpstr>Optical Clearing Techniques</vt:lpstr>
      <vt:lpstr>Optical Clearing Techniques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Fertig, Kristofer</dc:creator>
  <cp:lastModifiedBy>UCSD LM Core</cp:lastModifiedBy>
  <cp:revision>7</cp:revision>
  <dcterms:created xsi:type="dcterms:W3CDTF">2018-10-05T14:44:22Z</dcterms:created>
  <dcterms:modified xsi:type="dcterms:W3CDTF">2019-01-03T16:49:55Z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0x010100A0418FA1BFB6914394759C76B345BFF8</vt:lpwstr>
  </property>
</Properties>
</file>